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6" r:id="rId19"/>
    <p:sldId id="277" r:id="rId20"/>
    <p:sldId id="270" r:id="rId21"/>
    <p:sldId id="278" r:id="rId22"/>
    <p:sldId id="279" r:id="rId23"/>
    <p:sldId id="271" r:id="rId24"/>
    <p:sldId id="281" r:id="rId25"/>
    <p:sldId id="282" r:id="rId26"/>
    <p:sldId id="283" r:id="rId27"/>
    <p:sldId id="284" r:id="rId28"/>
    <p:sldId id="272" r:id="rId29"/>
    <p:sldId id="287" r:id="rId30"/>
    <p:sldId id="285" r:id="rId31"/>
    <p:sldId id="286" r:id="rId32"/>
    <p:sldId id="273" r:id="rId33"/>
    <p:sldId id="290" r:id="rId34"/>
    <p:sldId id="289" r:id="rId35"/>
    <p:sldId id="288" r:id="rId36"/>
    <p:sldId id="274" r:id="rId37"/>
    <p:sldId id="291" r:id="rId38"/>
    <p:sldId id="292" r:id="rId39"/>
    <p:sldId id="275" r:id="rId40"/>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34" userDrawn="1">
          <p15:clr>
            <a:srgbClr val="747775"/>
          </p15:clr>
        </p15:guide>
        <p15:guide id="2" pos="284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34"/>
        <p:guide pos="284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Welcome to the operation training for the DATACUT Film Cutting System. This manual will guide you from software download and installation, step by step through vehicle data filtering in the Data Center, film template editing in the Design Platform, smart layout, and the final cutting output. Please follow the demonstration step by step.</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Vehicle data filtering uses a four-level method — always follow the order: Step 1, select the brand, e.g. BMW, Mercedes-Benz, Toyota, Tesla; Step 2, select the model, e.g. the BMW 7 SERIES; Step 3, select the year, e.g. 2026; Step 4, select the trim, e.g. 760 xDrive. A special reminder: different trims may correspond to different body structures, part dimensions, and data templates, so be sure to select the accurate trim. If no brand is selected, the subsequent model list cannot be loaded.</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After the model data filtering is done, we can enter the Design Platform. The operation is simple: confirm the target model data on the Data Center page, select the data resources you need, then double-click the model data card — the system will automatically enter the Design Platform. Depending on the data size, the loading time may vary; during loading, please keep the software running steadily and do not close it. If you cannot enter the Design Platform, check the network connection, data permissions, and remaining account resources.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After entering the Design Platform, we see that the main interface is divided into five major function areas: at the top is the function menu bar providing 24 design and editing function buttons; on the left is the auxiliary toolbar including drawing tools such as selection, line, node editing, shape, curve, and text; in the center is the design workspace displaying the vehicle film unfolding data — our main editing area; on the right is the preview area showing the overall vehicle unfolding preview for quickly locating parts; at the bottom is the quick action bar providing common tools such as alignment, layer management, and positioning aids. Getting familiar with these five areas is the basis for film template design.</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top function menu bar is the core toolbar of the Design Platform, with 24 function buttons in six major categories: File Management includes Cancel, Open Share, Save, and Cutting Import; Canvas Settings includes Canvas Setting and Step Size; Editing Operations includes Cut, Copy, Paste, Undo, Redo, Delete, and Clear; Hole Handling includes Delete Hole and Create Hole; Object Grouping includes Group and Ungroup; Graphic Transformation &amp; Layout includes Mirror, Divide, Merge, Scale, Smart Layout, and History. The left side has the drawing auxiliary tools, and the bottom is the quick action bar. We will explain the usage of each function in detail later.</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design workspace is the main place for film template editing. After entering the Design Platform, the central area displays the vehicle exterior film unfolding data; different colors represent different vehicle part areas, and the unfolded parts are arranged according to actual processing needs. You can zoom in/out and move the workspace for easy viewing and editing of details. The design file usually includes the body coverage area, door area, front and rear bumpers, roof area, side skirt area, and other body accessory areas. Users can adjust the unfolding data in various ways according to production needs.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Let's first look at the File Management and Canvas Settings functions. Save is used to save the current design file — it is recommended to save regularly during operation to avoid data loss. Open Share is used to open design data shared by other users via the share ID and password, suitable for team collaboration and cross-device access. Import Data is used to import external graphic files or cutting data. Canvas Setting is used to set the canvas width and length according to the actual film material specifications. Step Size controls the distance precision when moving objects — a smaller value means higher precision, and a larger value means higher moving efficiency.</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Next are the Editing Operations functions. Cut removes the selected object and stores it in the clipboard — shortcut Ctrl+X — combined with Paste to move objects. Copy duplicates the selected object — shortcut Ctrl+C — combined with Paste to quickly create identical graphics. Undo returns to the previous step, and Redo restores an undone operation — both are very useful for mistakes. Delete removes the selected object; the DEL key also works. Clear empties all parts in the current design platform at once, restoring the canvas to a blank state — confirm that the needed files have been saved before using it.</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Hole handling and object grouping functions. Delete Hole deletes unneeded holes inside a film piece: select the film, select the hole area, then right-click to delete. Note that this only targets internal holes and is not the same as Delete which removes the whole object. Create Hole creates areas to be cut out on a film piece, such as sensor positions or screw holes. After creation, check that the hole position and size match the actual vehicle. Group combines multiple parts into a whole for easy overall movement and operation. Ungroup releases the grouping and restores each part to independent operation. Neither function changes the shape of the parts themselves.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Graphic transformation functions. Mirror flips a film piece, especially suitable for left-right symmetric vehicle parts, such as generating the right door film from the left one. You need to draw a horizontal line and then right-click to confirm; after mirroring, always check the left-right direction, dimensions, positioning holes, and curved outline. Divide splits a large film piece into multiple independent parts, suitable for segmented installation or material size limits. Merge combines two overlapping parts into one whole — the reverse of Divide. Scale adjusts the overall size of parts; the X and Y scale factors can be set separately, and it is recommended to check Maintain aspect ratio to avoid film distortion.</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Smart Layout is a very important function of the Design Platform; it automatically optimizes the layout positions of multiple film parts to improve material utilization. First select all film pieces to lay out, then click Smart Layout, and set four parameters in the Smart Nesting interface: material length (Cutting length), effective material width (Cutting width), safety spacing between parts (Spacing), and calculation time (Calculation time). After setting, click Start to begin the calculation. After the layout, manual adjustments are still possible, but be sure to maintain safety spacing between parts — overlapping areas are highlighted in red. The History function is used to view the operation history; the system auto-saves every 5 minutes to prevent data loss.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This training consists of 12 modules. The first 6 modules cover the software basics, including download &amp; installation, login &amp; registration, home page overview, and Data Center usage. The latter 6 modules focus on the core operations of the Design Platform, including interface overview, workspace, detailed description of the 21 function buttons, and advanced features such as smart layout. Please learn in order.</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Finally, let's summarize the complete operation flow. The whole process has six steps: Step 1, download and install the software; Step 2, register and log in to the account; Step 3, filter vehicle data in the Data Center; Step 4, enter the Design Platform for film template design and editing; Step 5, use smart layout to optimize material utilization; Step 6, perform the cutting output. Key points include: always filter vehicles in the order of brand, model, year, and trim; the Design Platform has 24 function buttons in six major categories; after mirroring, carefully check the direction, dimensions, positioning holes, and outline; for smart layout, correctly set the material length/width, spacing, and calculation time; after layout, check that there are no overlaps between parts; save files regularly during operation — the system also auto-saves every 5 minutes. Once you master the above process, you can efficiently complete paint protection film design and cutting work.</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First, let's download the software. Please open your browser and enter the official download URL in the address bar. Note that this is the only official URL — please do not download from other third-party sources to avoid security risks. After the download completes, the installer file is named DATACUT_Setup.exe. It is recommended to save it on the desktop or in a fixed download folder for easy retrieval later.</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After the download completes, locate the DATACUT_Setup.exe file and double-click to run it. The system will launch the installation wizard; just follow the prompts step by step. Note that if Windows shows a security prompt during installation, choose "Run anyway" because this is our official installer. It is recommended to use the default installation path to avoid problems that non-English paths may cause. After installation, a DATACUT shortcut will be created on the desktop.</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After installation, the first launch of the software requires account registration. Please fill in each field as prompted, including account, company or shop name, country/region, name, shop photo, email, etc. The email is used to receive the verification code, so make sure it is entered correctly. After filling in, click the Register button to submit the registration. After successful registration, log in with your account and password to start using the software.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After successful login, the system automatically enters the Home page. This interface is mainly divided into four areas: on the left is the function navigation bar with five main module entries; at the bottom left is the account information area where you can check the account type, balance, and validity period; at the top is the status bar containing the user avatar, language switch, and system settings; in the center is the display area showing the brand introduction and data resource information. Getting familiar with these four areas is the basis for using the software.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Let's look at each area of the home page in detail. The left navigation bar has five menus: Home, Data Center, Design Platform, My Saved Files, and Cutting Records. These five modules make up the core functions of the software. At the bottom left is the account information, where you can check the account type, balance, and validity period; if the balance is insufficient or expired, top up in time. The top status bar allows language switching and access to settings. The central area shows the platform introduction and data resources.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After successful login, the system automatically enters the Home page. Then follow these four steps: Step 1, the system automatically enters the home page; Step 2, check the account status at the bottom left and confirm the balance and validity period are normal; Step 3, choose a function menu on the left as needed — usually we first enter the Data Center to look up vehicle data; Step 4, enter the corresponding module for vehicle data query, film template design, or cutting. A special reminder: before use, always confirm the account is valid and the network connection is normal.</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Data Center is the core data resource management module of the software. The top has multiple data category entries, including US/UK market vehicles, interiors, door armrests, electronic products, motorcycles, window films, helmets, car keys, bicycles, etc. You can choose the corresponding data type according to your actual processing needs. Below is the filter area: locate the target vehicle data through keyword search and the five-level filtering of brand, model, year, and trim. On the right is the data display area showing the corresponding vehicle template data.</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8" Type="http://schemas.openxmlformats.org/officeDocument/2006/relationships/notesSlide" Target="../notesSlides/notesSlide10.xml"/><Relationship Id="rId17" Type="http://schemas.openxmlformats.org/officeDocument/2006/relationships/slideLayout" Target="../slideLayouts/slideLayout12.xml"/><Relationship Id="rId16" Type="http://schemas.openxmlformats.org/officeDocument/2006/relationships/image" Target="../media/image8.png"/><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2" Type="http://schemas.openxmlformats.org/officeDocument/2006/relationships/notesSlide" Target="../notesSlides/notesSlide12.xml"/><Relationship Id="rId21" Type="http://schemas.openxmlformats.org/officeDocument/2006/relationships/slideLayout" Target="../slideLayouts/slideLayout12.xml"/><Relationship Id="rId20" Type="http://schemas.openxmlformats.org/officeDocument/2006/relationships/image" Target="../media/image10.png"/><Relationship Id="rId2" Type="http://schemas.openxmlformats.org/officeDocument/2006/relationships/tags" Target="../tags/tag18.xml"/><Relationship Id="rId19" Type="http://schemas.openxmlformats.org/officeDocument/2006/relationships/tags" Target="../tags/tag35.xml"/><Relationship Id="rId18" Type="http://schemas.openxmlformats.org/officeDocument/2006/relationships/tags" Target="../tags/tag34.xml"/><Relationship Id="rId17" Type="http://schemas.openxmlformats.org/officeDocument/2006/relationships/tags" Target="../tags/tag33.xml"/><Relationship Id="rId16" Type="http://schemas.openxmlformats.org/officeDocument/2006/relationships/tags" Target="../tags/tag32.xml"/><Relationship Id="rId15" Type="http://schemas.openxmlformats.org/officeDocument/2006/relationships/tags" Target="../tags/tag31.xml"/><Relationship Id="rId14" Type="http://schemas.openxmlformats.org/officeDocument/2006/relationships/tags" Target="../tags/tag30.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9.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29.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2.xml"/><Relationship Id="rId2" Type="http://schemas.openxmlformats.org/officeDocument/2006/relationships/tags" Target="../tags/tag86.xml"/><Relationship Id="rId1"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image" Target="../media/image3.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1326">
                <a:alpha val="100000"/>
              </a:srgbClr>
            </a:gs>
            <a:gs pos="100000">
              <a:srgbClr val="1E3A8A">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0" y="0"/>
            <a:ext cx="12192000" cy="762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2032000"/>
            <a:ext cx="1016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DATACUT Film Cutting System</a:t>
            </a:r>
            <a:endParaRPr lang="en-US" sz="1100"/>
          </a:p>
        </p:txBody>
      </p:sp>
      <p:sp>
        <p:nvSpPr>
          <p:cNvPr id="4" name="AutoShape 4"/>
          <p:cNvSpPr/>
          <p:nvPr/>
        </p:nvSpPr>
        <p:spPr>
          <a:xfrm>
            <a:off x="1016000" y="3175000"/>
            <a:ext cx="1016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93C5FD"/>
                </a:solidFill>
                <a:latin typeface="Noto Sans SC" panose="020B0200000000000000" charset="-122"/>
                <a:ea typeface="Noto Sans SC" panose="020B0200000000000000" charset="-122"/>
                <a:cs typeface="Noto Sans SC" panose="020B0200000000000000" charset="-122"/>
                <a:sym typeface="Noto Sans SC" panose="020B0200000000000000" charset="-122"/>
              </a:rPr>
              <a:t>User Manual · Operation Training</a:t>
            </a:r>
            <a:endParaRPr lang="en-US" sz="1100"/>
          </a:p>
        </p:txBody>
      </p:sp>
      <p:cxnSp>
        <p:nvCxnSpPr>
          <p:cNvPr id="5" name="Connector 5"/>
          <p:cNvCxnSpPr/>
          <p:nvPr/>
        </p:nvCxnSpPr>
        <p:spPr>
          <a:xfrm rot="-28647">
            <a:off x="1016026" y="4184650"/>
            <a:ext cx="1524000" cy="12700"/>
          </a:xfrm>
          <a:prstGeom prst="straightConnector1">
            <a:avLst/>
          </a:prstGeom>
          <a:solidFill>
            <a:srgbClr val="DEE0E3">
              <a:alpha val="100000"/>
            </a:srgbClr>
          </a:solidFill>
          <a:ln w="38100" cap="flat" cmpd="sng">
            <a:solidFill>
              <a:srgbClr val="2563EB">
                <a:alpha val="100000"/>
              </a:srgbClr>
            </a:solidFill>
            <a:prstDash val="solid"/>
            <a:round/>
            <a:headEnd type="none" w="lg" len="lg"/>
            <a:tailEnd type="none" w="lg" len="lg"/>
          </a:ln>
        </p:spPr>
      </p:cxnSp>
      <p:sp>
        <p:nvSpPr>
          <p:cNvPr id="6" name="AutoShape 6"/>
          <p:cNvSpPr/>
          <p:nvPr/>
        </p:nvSpPr>
        <p:spPr>
          <a:xfrm>
            <a:off x="1016000" y="4445000"/>
            <a:ext cx="889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6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From software download and installation to </a:t>
            </a:r>
            <a:r>
              <a:rPr lang="zh-CN" altLang="en-US" sz="16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PPF </a:t>
            </a:r>
            <a:r>
              <a:rPr lang="en-US" sz="16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template design, smart layout, and cutting output</a:t>
            </a:r>
            <a:endParaRPr lang="en-US" sz="1100"/>
          </a:p>
          <a:p>
            <a:pPr marL="0" indent="0" algn="l">
              <a:lnSpc>
                <a:spcPct val="133000"/>
              </a:lnSpc>
            </a:pPr>
            <a:r>
              <a:rPr lang="en-US" sz="16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Full-Process Operation Guide &amp; Feature Details</a:t>
            </a:r>
            <a:endParaRPr lang="en-US" sz="16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1016000" y="5969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07 Vehicle Data Filtering Process</a:t>
            </a:r>
            <a:endParaRPr lang="en-US" sz="1100"/>
          </a:p>
        </p:txBody>
      </p:sp>
      <p:sp>
        <p:nvSpPr>
          <p:cNvPr id="4" name="AutoShape 4"/>
          <p:cNvSpPr/>
          <p:nvPr/>
        </p:nvSpPr>
        <p:spPr>
          <a:xfrm>
            <a:off x="508000" y="825500"/>
            <a:ext cx="11176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Four-Level Filtering: Brand → Model → Year → Trim</a:t>
            </a:r>
            <a:endParaRPr lang="en-US" sz="1100"/>
          </a:p>
        </p:txBody>
      </p:sp>
      <p:sp>
        <p:nvSpPr>
          <p:cNvPr id="5" name="AutoShape 5"/>
          <p:cNvSpPr/>
          <p:nvPr>
            <p:custDataLst>
              <p:tags r:id="rId1"/>
            </p:custDataLst>
          </p:nvPr>
        </p:nvSpPr>
        <p:spPr>
          <a:xfrm>
            <a:off x="508000" y="1397000"/>
            <a:ext cx="2540000" cy="2286000"/>
          </a:xfrm>
          <a:prstGeom prst="roundRect">
            <a:avLst>
              <a:gd name="adj" fmla="val 4444"/>
            </a:avLst>
          </a:prstGeom>
          <a:solidFill>
            <a:srgbClr val="FFFFFF">
              <a:alpha val="100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6" name="AutoShape 6"/>
          <p:cNvSpPr/>
          <p:nvPr>
            <p:custDataLst>
              <p:tags r:id="rId2"/>
            </p:custDataLst>
          </p:nvPr>
        </p:nvSpPr>
        <p:spPr>
          <a:xfrm>
            <a:off x="508000" y="1397000"/>
            <a:ext cx="2540000" cy="457200"/>
          </a:xfrm>
          <a:prstGeom prst="roundRect">
            <a:avLst>
              <a:gd name="adj" fmla="val 22222"/>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custDataLst>
              <p:tags r:id="rId3"/>
            </p:custDataLst>
          </p:nvPr>
        </p:nvSpPr>
        <p:spPr>
          <a:xfrm>
            <a:off x="508000" y="1460500"/>
            <a:ext cx="2540000" cy="330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1: Select the Brand (Make)</a:t>
            </a:r>
            <a:endParaRPr lang="en-US" sz="1100"/>
          </a:p>
        </p:txBody>
      </p:sp>
      <p:sp>
        <p:nvSpPr>
          <p:cNvPr id="8" name="AutoShape 8"/>
          <p:cNvSpPr/>
          <p:nvPr>
            <p:custDataLst>
              <p:tags r:id="rId4"/>
            </p:custDataLst>
          </p:nvPr>
        </p:nvSpPr>
        <p:spPr>
          <a:xfrm>
            <a:off x="698500" y="1968500"/>
            <a:ext cx="2159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vehicle manufacturer brand</a:t>
            </a:r>
            <a:endParaRPr lang="en-US" sz="1100"/>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Example: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BMW / Mercedes-Benz</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Toyota / Tesla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selection, the corresponding brand's model data is loaded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9" name="Connector 9"/>
          <p:cNvCxnSpPr/>
          <p:nvPr>
            <p:custDataLst>
              <p:tags r:id="rId5"/>
            </p:custDataLst>
          </p:nvPr>
        </p:nvCxnSpPr>
        <p:spPr>
          <a:xfrm rot="-171744">
            <a:off x="3111659" y="25336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10" name="AutoShape 10"/>
          <p:cNvSpPr/>
          <p:nvPr>
            <p:custDataLst>
              <p:tags r:id="rId6"/>
            </p:custDataLst>
          </p:nvPr>
        </p:nvSpPr>
        <p:spPr>
          <a:xfrm>
            <a:off x="3429000" y="1397000"/>
            <a:ext cx="2540000" cy="2286000"/>
          </a:xfrm>
          <a:prstGeom prst="roundRect">
            <a:avLst>
              <a:gd name="adj" fmla="val 4444"/>
            </a:avLst>
          </a:prstGeom>
          <a:solidFill>
            <a:srgbClr val="FFFFFF">
              <a:alpha val="10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11" name="AutoShape 11"/>
          <p:cNvSpPr/>
          <p:nvPr>
            <p:custDataLst>
              <p:tags r:id="rId7"/>
            </p:custDataLst>
          </p:nvPr>
        </p:nvSpPr>
        <p:spPr>
          <a:xfrm>
            <a:off x="3429000" y="1397000"/>
            <a:ext cx="2540000" cy="457200"/>
          </a:xfrm>
          <a:prstGeom prst="roundRect">
            <a:avLst>
              <a:gd name="adj" fmla="val 22222"/>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custDataLst>
              <p:tags r:id="rId8"/>
            </p:custDataLst>
          </p:nvPr>
        </p:nvSpPr>
        <p:spPr>
          <a:xfrm>
            <a:off x="3429000" y="1460500"/>
            <a:ext cx="2540000" cy="330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2: Select the Model</a:t>
            </a:r>
            <a:endParaRPr lang="en-US" sz="1100"/>
          </a:p>
        </p:txBody>
      </p:sp>
      <p:sp>
        <p:nvSpPr>
          <p:cNvPr id="13" name="AutoShape 13"/>
          <p:cNvSpPr/>
          <p:nvPr>
            <p:custDataLst>
              <p:tags r:id="rId9"/>
            </p:custDataLst>
          </p:nvPr>
        </p:nvSpPr>
        <p:spPr>
          <a:xfrm>
            <a:off x="3619500" y="1968500"/>
            <a:ext cx="2159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specific model based on the brand</a:t>
            </a:r>
            <a:endParaRPr lang="en-US" sz="1100"/>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Example: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Brand: BMW</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Model: 7 SERIES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system automatically matches the model database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4" name="Connector 14"/>
          <p:cNvCxnSpPr/>
          <p:nvPr>
            <p:custDataLst>
              <p:tags r:id="rId10"/>
            </p:custDataLst>
          </p:nvPr>
        </p:nvCxnSpPr>
        <p:spPr>
          <a:xfrm rot="-171744">
            <a:off x="6032659" y="25336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15" name="AutoShape 15"/>
          <p:cNvSpPr/>
          <p:nvPr>
            <p:custDataLst>
              <p:tags r:id="rId11"/>
            </p:custDataLst>
          </p:nvPr>
        </p:nvSpPr>
        <p:spPr>
          <a:xfrm>
            <a:off x="6350000" y="1397000"/>
            <a:ext cx="2522220" cy="2334260"/>
          </a:xfrm>
          <a:prstGeom prst="roundRect">
            <a:avLst>
              <a:gd name="adj" fmla="val 4444"/>
            </a:avLst>
          </a:prstGeom>
          <a:solidFill>
            <a:srgbClr val="FFFFFF">
              <a:alpha val="100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6" name="AutoShape 16"/>
          <p:cNvSpPr/>
          <p:nvPr>
            <p:custDataLst>
              <p:tags r:id="rId12"/>
            </p:custDataLst>
          </p:nvPr>
        </p:nvSpPr>
        <p:spPr>
          <a:xfrm>
            <a:off x="6350000" y="1397000"/>
            <a:ext cx="2540000" cy="457200"/>
          </a:xfrm>
          <a:prstGeom prst="roundRect">
            <a:avLst>
              <a:gd name="adj" fmla="val 22222"/>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custDataLst>
              <p:tags r:id="rId13"/>
            </p:custDataLst>
          </p:nvPr>
        </p:nvSpPr>
        <p:spPr>
          <a:xfrm>
            <a:off x="6350000" y="1460500"/>
            <a:ext cx="2540000" cy="330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3: Select the Year</a:t>
            </a:r>
            <a:endParaRPr lang="en-US" sz="1100"/>
          </a:p>
        </p:txBody>
      </p:sp>
      <p:sp>
        <p:nvSpPr>
          <p:cNvPr id="18" name="AutoShape 18"/>
          <p:cNvSpPr/>
          <p:nvPr>
            <p:custDataLst>
              <p:tags r:id="rId14"/>
            </p:custDataLst>
          </p:nvPr>
        </p:nvSpPr>
        <p:spPr>
          <a:xfrm>
            <a:off x="6540500" y="1968500"/>
            <a:ext cx="2159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vehicle production year</a:t>
            </a:r>
            <a:endParaRPr lang="en-US" sz="1100"/>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Example: 2026</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system matches, based on the year,</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corresponding model version data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Data may differ between years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9" name="Connector 19"/>
          <p:cNvCxnSpPr/>
          <p:nvPr>
            <p:custDataLst>
              <p:tags r:id="rId15"/>
            </p:custDataLst>
          </p:nvPr>
        </p:nvCxnSpPr>
        <p:spPr>
          <a:xfrm rot="-171744">
            <a:off x="8953659" y="25336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20" name="AutoShape 20"/>
          <p:cNvSpPr/>
          <p:nvPr/>
        </p:nvSpPr>
        <p:spPr>
          <a:xfrm>
            <a:off x="9271000" y="1397000"/>
            <a:ext cx="2437765" cy="2334260"/>
          </a:xfrm>
          <a:prstGeom prst="roundRect">
            <a:avLst>
              <a:gd name="adj" fmla="val 4444"/>
            </a:avLst>
          </a:prstGeom>
          <a:solidFill>
            <a:srgbClr val="FFFFFF">
              <a:alpha val="10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9271000" y="1397000"/>
            <a:ext cx="2413000" cy="457200"/>
          </a:xfrm>
          <a:prstGeom prst="roundRect">
            <a:avLst>
              <a:gd name="adj" fmla="val 22222"/>
            </a:avLst>
          </a:prstGeom>
          <a:solidFill>
            <a:srgbClr val="EF4444">
              <a:alpha val="100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9271000" y="1460500"/>
            <a:ext cx="2413000" cy="330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4: Trim</a:t>
            </a:r>
            <a:endParaRPr lang="en-US" sz="1100"/>
          </a:p>
        </p:txBody>
      </p:sp>
      <p:sp>
        <p:nvSpPr>
          <p:cNvPr id="23" name="AutoShape 23"/>
          <p:cNvSpPr/>
          <p:nvPr/>
        </p:nvSpPr>
        <p:spPr>
          <a:xfrm>
            <a:off x="9461500" y="1968500"/>
            <a:ext cx="2032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specific vehicle trim</a:t>
            </a:r>
            <a:endParaRPr lang="en-US" sz="1100"/>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Example: BMW 7 SERIES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2026 → 760 xDrive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Different trims correspond to different: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Body structure / part dimensions / data templates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4" name="Picture 24"/>
          <p:cNvPicPr>
            <a:picLocks noChangeAspect="1"/>
          </p:cNvPicPr>
          <p:nvPr/>
        </p:nvPicPr>
        <p:blipFill>
          <a:blip r:embed="rId16"/>
          <a:srcRect t="11027" b="11027"/>
          <a:stretch>
            <a:fillRect/>
          </a:stretch>
        </p:blipFill>
        <p:spPr>
          <a:xfrm>
            <a:off x="508000" y="3937000"/>
            <a:ext cx="5461000" cy="2540000"/>
          </a:xfrm>
          <a:prstGeom prst="roundRect">
            <a:avLst>
              <a:gd name="adj" fmla="val 4000"/>
            </a:avLst>
          </a:prstGeom>
          <a:noFill/>
          <a:ln w="12700" cap="flat" cmpd="sng">
            <a:solidFill>
              <a:srgbClr val="CBD5E1">
                <a:alpha val="100000"/>
              </a:srgbClr>
            </a:solidFill>
            <a:prstDash val="solid"/>
            <a:round/>
          </a:ln>
        </p:spPr>
      </p:pic>
      <p:sp>
        <p:nvSpPr>
          <p:cNvPr id="25" name="AutoShape 25"/>
          <p:cNvSpPr/>
          <p:nvPr/>
        </p:nvSpPr>
        <p:spPr>
          <a:xfrm>
            <a:off x="508000" y="6540500"/>
            <a:ext cx="5461000" cy="25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Fig: Vehicle brand (Make) selection interface</a:t>
            </a:r>
            <a:endParaRPr lang="en-US" sz="1100"/>
          </a:p>
        </p:txBody>
      </p:sp>
      <p:sp>
        <p:nvSpPr>
          <p:cNvPr id="26" name="AutoShape 26"/>
          <p:cNvSpPr/>
          <p:nvPr/>
        </p:nvSpPr>
        <p:spPr>
          <a:xfrm>
            <a:off x="6350000" y="3937000"/>
            <a:ext cx="5334000" cy="2780665"/>
          </a:xfrm>
          <a:prstGeom prst="roundRect">
            <a:avLst>
              <a:gd name="adj" fmla="val 4000"/>
            </a:avLst>
          </a:prstGeom>
          <a:solidFill>
            <a:srgbClr val="FEF3C7">
              <a:alpha val="30000"/>
            </a:srgbClr>
          </a:solidFill>
          <a:ln w="12700" cap="flat" cmpd="sng">
            <a:solidFill>
              <a:srgbClr val="EAB308">
                <a:alpha val="40000"/>
              </a:srgbClr>
            </a:solidFill>
            <a:prstDash val="solid"/>
            <a:round/>
          </a:ln>
        </p:spPr>
        <p:txBody>
          <a:bodyPr vert="horz" wrap="square" lIns="63500" tIns="63500" rIns="63500" bIns="63500" rtlCol="0" anchor="ctr"/>
          <a:lstStyle/>
          <a:p>
            <a:pPr algn="ctr">
              <a:defRPr/>
            </a:pPr>
          </a:p>
        </p:txBody>
      </p:sp>
      <p:sp>
        <p:nvSpPr>
          <p:cNvPr id="27" name="AutoShape 27"/>
          <p:cNvSpPr/>
          <p:nvPr/>
        </p:nvSpPr>
        <p:spPr>
          <a:xfrm>
            <a:off x="6604000" y="4022725"/>
            <a:ext cx="4826000" cy="25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Usage Notes</a:t>
            </a:r>
            <a:endParaRPr lang="en-US" sz="1100"/>
          </a:p>
        </p:txBody>
      </p:sp>
      <p:sp>
        <p:nvSpPr>
          <p:cNvPr id="28" name="AutoShape 28"/>
          <p:cNvSpPr/>
          <p:nvPr/>
        </p:nvSpPr>
        <p:spPr>
          <a:xfrm>
            <a:off x="6604000" y="4620260"/>
            <a:ext cx="4826000" cy="1729740"/>
          </a:xfrm>
          <a:prstGeom prst="rect">
            <a:avLst/>
          </a:prstGeom>
          <a:noFill/>
          <a:ln w="12700" cap="flat" cmpd="sng">
            <a:noFill/>
            <a:prstDash val="solid"/>
            <a:round/>
          </a:ln>
        </p:spPr>
        <p:txBody>
          <a:bodyPr vert="horz" wrap="square" lIns="0" tIns="0" rIns="0" bIns="0" rtlCol="0" anchor="ctr" anchorCtr="0"/>
          <a:lstStyle/>
          <a:p>
            <a:pPr marL="0" indent="0" algn="l">
              <a:lnSpc>
                <a:spcPct val="160000"/>
              </a:lnSpc>
              <a:defRPr/>
            </a:pPr>
            <a:r>
              <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the correct vehicle brand is selected</a:t>
            </a:r>
            <a:endParaRPr lang="en-US" sz="1100"/>
          </a:p>
          <a:p>
            <a:pPr marL="0" indent="0" algn="l">
              <a:lnSpc>
                <a:spcPct val="160000"/>
              </a:lnSpc>
            </a:pPr>
            <a:r>
              <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2. Without selecting a brand, the subsequent model list cannot be loaded</a:t>
            </a:r>
            <a:endPar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0000"/>
              </a:lnSpc>
            </a:pPr>
            <a:r>
              <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3. Filter in the order "Brand → Model → Year → Trim"</a:t>
            </a:r>
            <a:endPar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0000"/>
              </a:lnSpc>
            </a:pPr>
            <a:r>
              <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4. Data structures and model templates may differ between brands</a:t>
            </a:r>
            <a:endPar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0000"/>
              </a:lnSpc>
            </a:pPr>
            <a:r>
              <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5. The trim selection directly affects the accuracy of the data template</a:t>
            </a:r>
            <a:endParaRPr lang="en-US" sz="13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08 Entering the Design Platform</a:t>
            </a:r>
            <a:endParaRPr lang="en-US" sz="1100"/>
          </a:p>
        </p:txBody>
      </p:sp>
      <p:sp>
        <p:nvSpPr>
          <p:cNvPr id="4" name="AutoShape 4"/>
          <p:cNvSpPr/>
          <p:nvPr/>
        </p:nvSpPr>
        <p:spPr>
          <a:xfrm>
            <a:off x="508000" y="8890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Enter the Design Platform from the Data Center</a:t>
            </a:r>
            <a:endParaRPr lang="en-US" sz="1100"/>
          </a:p>
        </p:txBody>
      </p:sp>
      <p:sp>
        <p:nvSpPr>
          <p:cNvPr id="5" name="AutoShape 5"/>
          <p:cNvSpPr/>
          <p:nvPr/>
        </p:nvSpPr>
        <p:spPr>
          <a:xfrm>
            <a:off x="508000" y="14605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selecting the model data, enter the Design Platform for film template editing</a:t>
            </a:r>
            <a:endParaRPr lang="en-US" sz="1100"/>
          </a:p>
        </p:txBody>
      </p:sp>
      <p:sp>
        <p:nvSpPr>
          <p:cNvPr id="6" name="AutoShape 6"/>
          <p:cNvSpPr/>
          <p:nvPr/>
        </p:nvSpPr>
        <p:spPr>
          <a:xfrm>
            <a:off x="508000" y="2032000"/>
            <a:ext cx="5588000" cy="698500"/>
          </a:xfrm>
          <a:prstGeom prst="roundRect">
            <a:avLst>
              <a:gd name="adj" fmla="val 14545"/>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508000" y="2032000"/>
            <a:ext cx="635000" cy="6985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08000" y="2184400"/>
            <a:ext cx="635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a:t>
            </a:r>
            <a:endParaRPr lang="en-US" sz="1100"/>
          </a:p>
        </p:txBody>
      </p:sp>
      <p:sp>
        <p:nvSpPr>
          <p:cNvPr id="9" name="AutoShape 9"/>
          <p:cNvSpPr/>
          <p:nvPr/>
        </p:nvSpPr>
        <p:spPr>
          <a:xfrm>
            <a:off x="1333500" y="2159000"/>
            <a:ext cx="4635500" cy="482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Confirm the target model data on the Data Center page</a:t>
            </a:r>
            <a:endParaRPr lang="en-US" sz="1100"/>
          </a:p>
        </p:txBody>
      </p:sp>
      <p:sp>
        <p:nvSpPr>
          <p:cNvPr id="10" name="AutoShape 10"/>
          <p:cNvSpPr/>
          <p:nvPr/>
        </p:nvSpPr>
        <p:spPr>
          <a:xfrm>
            <a:off x="508000" y="2857500"/>
            <a:ext cx="5588000" cy="698500"/>
          </a:xfrm>
          <a:prstGeom prst="roundRect">
            <a:avLst>
              <a:gd name="adj" fmla="val 14545"/>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508000" y="2857500"/>
            <a:ext cx="635000" cy="6985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508000" y="3009900"/>
            <a:ext cx="635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2</a:t>
            </a:r>
            <a:endParaRPr lang="en-US" sz="1100"/>
          </a:p>
        </p:txBody>
      </p:sp>
      <p:sp>
        <p:nvSpPr>
          <p:cNvPr id="13" name="AutoShape 13"/>
          <p:cNvSpPr/>
          <p:nvPr/>
        </p:nvSpPr>
        <p:spPr>
          <a:xfrm>
            <a:off x="1333500" y="2984500"/>
            <a:ext cx="4635500" cy="482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data resources you need</a:t>
            </a:r>
            <a:endParaRPr lang="en-US" sz="1100"/>
          </a:p>
        </p:txBody>
      </p:sp>
      <p:sp>
        <p:nvSpPr>
          <p:cNvPr id="14" name="AutoShape 14"/>
          <p:cNvSpPr/>
          <p:nvPr/>
        </p:nvSpPr>
        <p:spPr>
          <a:xfrm>
            <a:off x="508000" y="3683000"/>
            <a:ext cx="5588000" cy="698500"/>
          </a:xfrm>
          <a:prstGeom prst="roundRect">
            <a:avLst>
              <a:gd name="adj" fmla="val 14545"/>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508000" y="3683000"/>
            <a:ext cx="635000" cy="6985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508000" y="3835400"/>
            <a:ext cx="635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3</a:t>
            </a:r>
            <a:endParaRPr lang="en-US" sz="1100"/>
          </a:p>
        </p:txBody>
      </p:sp>
      <p:sp>
        <p:nvSpPr>
          <p:cNvPr id="17" name="AutoShape 17"/>
          <p:cNvSpPr/>
          <p:nvPr/>
        </p:nvSpPr>
        <p:spPr>
          <a:xfrm>
            <a:off x="1333500" y="3810000"/>
            <a:ext cx="4635500" cy="482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Double-click the model data card</a:t>
            </a: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and the system automatically enters the Design Platform</a:t>
            </a:r>
            <a:endParaRPr lang="en-US" sz="1100"/>
          </a:p>
        </p:txBody>
      </p:sp>
      <p:sp>
        <p:nvSpPr>
          <p:cNvPr id="18" name="AutoShape 18"/>
          <p:cNvSpPr/>
          <p:nvPr/>
        </p:nvSpPr>
        <p:spPr>
          <a:xfrm>
            <a:off x="508000" y="4508500"/>
            <a:ext cx="5588000" cy="698500"/>
          </a:xfrm>
          <a:prstGeom prst="roundRect">
            <a:avLst>
              <a:gd name="adj" fmla="val 14545"/>
            </a:avLst>
          </a:prstGeom>
          <a:solidFill>
            <a:srgbClr val="10B981">
              <a:alpha val="1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508000" y="4508500"/>
            <a:ext cx="635000" cy="698500"/>
          </a:xfrm>
          <a:prstGeom prst="roundRect">
            <a:avLst>
              <a:gd name="adj" fmla="val 0"/>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508000" y="4660900"/>
            <a:ext cx="635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4</a:t>
            </a:r>
            <a:endParaRPr lang="en-US" sz="1100"/>
          </a:p>
        </p:txBody>
      </p:sp>
      <p:sp>
        <p:nvSpPr>
          <p:cNvPr id="21" name="AutoShape 21"/>
          <p:cNvSpPr/>
          <p:nvPr/>
        </p:nvSpPr>
        <p:spPr>
          <a:xfrm>
            <a:off x="1333500" y="4635500"/>
            <a:ext cx="4635500" cy="482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It loads according to the data size and enters the Design Platform page</a:t>
            </a:r>
            <a:endParaRPr lang="en-US" sz="1100"/>
          </a:p>
        </p:txBody>
      </p:sp>
      <p:sp>
        <p:nvSpPr>
          <p:cNvPr id="22" name="AutoShape 22"/>
          <p:cNvSpPr/>
          <p:nvPr/>
        </p:nvSpPr>
        <p:spPr>
          <a:xfrm>
            <a:off x="508000" y="5461000"/>
            <a:ext cx="5588000" cy="1143000"/>
          </a:xfrm>
          <a:prstGeom prst="roundRect">
            <a:avLst>
              <a:gd name="adj" fmla="val 8888"/>
            </a:avLst>
          </a:prstGeom>
          <a:solidFill>
            <a:srgbClr val="FEF2F2">
              <a:alpha val="10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698500" y="5613400"/>
            <a:ext cx="520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200" b="1"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Loading notes:</a:t>
            </a:r>
            <a:endParaRPr lang="en-US" sz="1100"/>
          </a:p>
          <a:p>
            <a:pPr marL="0" indent="0" algn="l">
              <a:lnSpc>
                <a:spcPct val="133000"/>
              </a:lnSpc>
            </a:pPr>
            <a:r>
              <a:rPr lang="en-US" sz="12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 Keep the software running steadily during loading</a:t>
            </a:r>
            <a:endParaRPr lang="en-US" sz="12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 If you cannot enter, check: network connection, data permissions, remaining account resources</a:t>
            </a:r>
            <a:endParaRPr lang="en-US" sz="12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5" name="图片 24"/>
          <p:cNvPicPr>
            <a:picLocks noChangeAspect="1"/>
          </p:cNvPicPr>
          <p:nvPr/>
        </p:nvPicPr>
        <p:blipFill>
          <a:blip r:embed="rId1"/>
          <a:stretch>
            <a:fillRect/>
          </a:stretch>
        </p:blipFill>
        <p:spPr>
          <a:xfrm>
            <a:off x="6159500" y="2032000"/>
            <a:ext cx="5892165" cy="37020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09 Design Platform Main Interface</a:t>
            </a:r>
            <a:endParaRPr lang="en-US" sz="1100"/>
          </a:p>
        </p:txBody>
      </p:sp>
      <p:sp>
        <p:nvSpPr>
          <p:cNvPr id="4" name="AutoShape 4"/>
          <p:cNvSpPr/>
          <p:nvPr/>
        </p:nvSpPr>
        <p:spPr>
          <a:xfrm>
            <a:off x="508000" y="825500"/>
            <a:ext cx="11176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Five Major Function Areas of the Design Platform</a:t>
            </a:r>
            <a:endParaRPr lang="en-US" sz="1100"/>
          </a:p>
        </p:txBody>
      </p:sp>
      <p:sp>
        <p:nvSpPr>
          <p:cNvPr id="5" name="AutoShape 5"/>
          <p:cNvSpPr/>
          <p:nvPr>
            <p:custDataLst>
              <p:tags r:id="rId1"/>
            </p:custDataLst>
          </p:nvPr>
        </p:nvSpPr>
        <p:spPr>
          <a:xfrm>
            <a:off x="508000" y="1397000"/>
            <a:ext cx="3556000" cy="1016000"/>
          </a:xfrm>
          <a:prstGeom prst="roundRect">
            <a:avLst>
              <a:gd name="adj" fmla="val 10000"/>
            </a:avLst>
          </a:prstGeom>
          <a:solidFill>
            <a:srgbClr val="2563EB">
              <a:alpha val="8000"/>
            </a:srgbClr>
          </a:solidFill>
          <a:ln w="12700" cap="flat" cmpd="sng">
            <a:solidFill>
              <a:srgbClr val="00B0F0">
                <a:alpha val="30000"/>
              </a:srgbClr>
            </a:solidFill>
            <a:prstDash val="solid"/>
            <a:round/>
          </a:ln>
        </p:spPr>
        <p:txBody>
          <a:bodyPr vert="horz" wrap="square" lIns="63500" tIns="63500" rIns="63500" bIns="63500" rtlCol="0" anchor="ctr"/>
          <a:lstStyle/>
          <a:p>
            <a:pPr algn="ctr">
              <a:defRPr/>
            </a:pPr>
          </a:p>
        </p:txBody>
      </p:sp>
      <p:sp>
        <p:nvSpPr>
          <p:cNvPr id="6" name="AutoShape 6"/>
          <p:cNvSpPr/>
          <p:nvPr>
            <p:custDataLst>
              <p:tags r:id="rId2"/>
            </p:custDataLst>
          </p:nvPr>
        </p:nvSpPr>
        <p:spPr>
          <a:xfrm>
            <a:off x="698500" y="1524000"/>
            <a:ext cx="317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0B0F0"/>
                </a:solidFill>
                <a:latin typeface="Noto Sans SC" panose="020B0200000000000000" charset="-122"/>
                <a:ea typeface="Noto Sans SC" panose="020B0200000000000000" charset="-122"/>
                <a:cs typeface="Noto Sans SC" panose="020B0200000000000000" charset="-122"/>
                <a:sym typeface="Noto Sans SC" panose="020B0200000000000000" charset="-122"/>
              </a:rPr>
              <a:t>① Top Function Menu Bar</a:t>
            </a:r>
            <a:endParaRPr lang="en-US" sz="1400" b="1" i="0" u="none" strike="noStrike">
              <a:solidFill>
                <a:srgbClr val="00B0F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custDataLst>
              <p:tags r:id="rId3"/>
            </p:custDataLst>
          </p:nvPr>
        </p:nvSpPr>
        <p:spPr>
          <a:xfrm>
            <a:off x="698500" y="1879600"/>
            <a:ext cx="3175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Provides design file processing and graphic editing tools, 24 function buttons in total</a:t>
            </a:r>
            <a:endParaRPr lang="en-US" sz="11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nvGrpSpPr>
          <p:cNvPr id="24" name="组合 23"/>
          <p:cNvGrpSpPr/>
          <p:nvPr>
            <p:custDataLst>
              <p:tags r:id="rId4"/>
            </p:custDataLst>
          </p:nvPr>
        </p:nvGrpSpPr>
        <p:grpSpPr>
          <a:xfrm>
            <a:off x="508000" y="2489835"/>
            <a:ext cx="3556000" cy="1016000"/>
            <a:chOff x="6800" y="2200"/>
            <a:chExt cx="5600" cy="1600"/>
          </a:xfrm>
        </p:grpSpPr>
        <p:sp>
          <p:nvSpPr>
            <p:cNvPr id="8" name="AutoShape 8"/>
            <p:cNvSpPr/>
            <p:nvPr>
              <p:custDataLst>
                <p:tags r:id="rId5"/>
              </p:custDataLst>
            </p:nvPr>
          </p:nvSpPr>
          <p:spPr>
            <a:xfrm>
              <a:off x="6800" y="2200"/>
              <a:ext cx="5600" cy="1600"/>
            </a:xfrm>
            <a:prstGeom prst="roundRect">
              <a:avLst>
                <a:gd name="adj" fmla="val 10000"/>
              </a:avLst>
            </a:prstGeom>
            <a:solidFill>
              <a:srgbClr val="10B981">
                <a:alpha val="8000"/>
              </a:srgbClr>
            </a:solidFill>
            <a:ln w="12700" cap="flat" cmpd="sng">
              <a:solidFill>
                <a:schemeClr val="bg1">
                  <a:alpha val="30000"/>
                </a:schemeClr>
              </a:solidFill>
              <a:prstDash val="solid"/>
              <a:round/>
            </a:ln>
          </p:spPr>
          <p:txBody>
            <a:bodyPr vert="horz" wrap="square" lIns="63500" tIns="63500" rIns="63500" bIns="63500" rtlCol="0" anchor="ctr"/>
            <a:lstStyle/>
            <a:p>
              <a:pPr algn="ctr">
                <a:defRPr/>
              </a:pPr>
            </a:p>
          </p:txBody>
        </p:sp>
        <p:sp>
          <p:nvSpPr>
            <p:cNvPr id="9" name="AutoShape 9"/>
            <p:cNvSpPr/>
            <p:nvPr>
              <p:custDataLst>
                <p:tags r:id="rId6"/>
              </p:custDataLst>
            </p:nvPr>
          </p:nvSpPr>
          <p:spPr>
            <a:xfrm>
              <a:off x="7100" y="2400"/>
              <a:ext cx="5000" cy="500"/>
            </a:xfrm>
            <a:prstGeom prst="rect">
              <a:avLst/>
            </a:prstGeom>
            <a:noFill/>
            <a:ln w="12700" cap="flat" cmpd="sng">
              <a:solidFill>
                <a:schemeClr val="accent6">
                  <a:lumMod val="20000"/>
                  <a:lumOff val="80000"/>
                </a:schemeClr>
              </a:solid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92D050"/>
                  </a:solidFill>
                  <a:latin typeface="Noto Sans SC" panose="020B0200000000000000" charset="-122"/>
                  <a:ea typeface="Noto Sans SC" panose="020B0200000000000000" charset="-122"/>
                  <a:cs typeface="Noto Sans SC" panose="020B0200000000000000" charset="-122"/>
                  <a:sym typeface="Noto Sans SC" panose="020B0200000000000000" charset="-122"/>
                </a:rPr>
                <a:t>② Left Auxiliary Toolbar</a:t>
              </a:r>
              <a:endParaRPr lang="en-US" sz="1400" b="1" i="0" u="none" strike="noStrike">
                <a:solidFill>
                  <a:srgbClr val="92D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7"/>
              </p:custDataLst>
            </p:nvPr>
          </p:nvSpPr>
          <p:spPr>
            <a:xfrm>
              <a:off x="7100" y="2960"/>
              <a:ext cx="5000" cy="700"/>
            </a:xfrm>
            <a:prstGeom prst="rect">
              <a:avLst/>
            </a:prstGeom>
            <a:noFill/>
            <a:ln w="12700" cap="flat" cmpd="sng">
              <a:solidFill>
                <a:schemeClr val="accent6">
                  <a:lumMod val="20000"/>
                  <a:lumOff val="80000"/>
                </a:schemeClr>
              </a:solid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Selection, line, node editing, shape, curve, text, and editing tools</a:t>
              </a:r>
              <a:endParaRPr lang="en-US" sz="1100"/>
            </a:p>
          </p:txBody>
        </p:sp>
      </p:grpSp>
      <p:grpSp>
        <p:nvGrpSpPr>
          <p:cNvPr id="25" name="组合 24"/>
          <p:cNvGrpSpPr/>
          <p:nvPr>
            <p:custDataLst>
              <p:tags r:id="rId8"/>
            </p:custDataLst>
          </p:nvPr>
        </p:nvGrpSpPr>
        <p:grpSpPr>
          <a:xfrm>
            <a:off x="508000" y="3575050"/>
            <a:ext cx="3556000" cy="1016000"/>
            <a:chOff x="12800" y="2200"/>
            <a:chExt cx="5600" cy="1600"/>
          </a:xfrm>
        </p:grpSpPr>
        <p:sp>
          <p:nvSpPr>
            <p:cNvPr id="11" name="AutoShape 11"/>
            <p:cNvSpPr/>
            <p:nvPr>
              <p:custDataLst>
                <p:tags r:id="rId9"/>
              </p:custDataLst>
            </p:nvPr>
          </p:nvSpPr>
          <p:spPr>
            <a:xfrm>
              <a:off x="12800" y="2200"/>
              <a:ext cx="5600" cy="1600"/>
            </a:xfrm>
            <a:prstGeom prst="roundRect">
              <a:avLst>
                <a:gd name="adj" fmla="val 10000"/>
              </a:avLst>
            </a:prstGeom>
            <a:solidFill>
              <a:schemeClr val="accent4"/>
            </a:solidFill>
            <a:ln w="12700" cap="flat" cmpd="sng">
              <a:gradFill>
                <a:gsLst>
                  <a:gs pos="50000">
                    <a:srgbClr val="FFD83A"/>
                  </a:gs>
                  <a:gs pos="75000">
                    <a:srgbClr val="FFFD6D"/>
                  </a:gs>
                  <a:gs pos="0">
                    <a:srgbClr val="F8C334"/>
                  </a:gs>
                  <a:gs pos="100000">
                    <a:srgbClr val="FFFEB8"/>
                  </a:gs>
                </a:gsLst>
                <a:lin ang="18900000" scaled="0"/>
              </a:gradFill>
              <a:prstDash val="solid"/>
              <a:round/>
            </a:ln>
          </p:spPr>
          <p:txBody>
            <a:bodyPr vert="horz" wrap="square" lIns="63500" tIns="63500" rIns="63500" bIns="63500" rtlCol="0" anchor="ctr"/>
            <a:lstStyle/>
            <a:p>
              <a:pPr algn="ctr">
                <a:defRPr/>
              </a:pPr>
            </a:p>
          </p:txBody>
        </p:sp>
        <p:sp>
          <p:nvSpPr>
            <p:cNvPr id="12" name="AutoShape 12"/>
            <p:cNvSpPr/>
            <p:nvPr>
              <p:custDataLst>
                <p:tags r:id="rId10"/>
              </p:custDataLst>
            </p:nvPr>
          </p:nvSpPr>
          <p:spPr>
            <a:xfrm>
              <a:off x="13100" y="2400"/>
              <a:ext cx="5000" cy="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00"/>
                  </a:solidFill>
                  <a:latin typeface="Noto Sans SC" panose="020B0200000000000000" charset="-122"/>
                  <a:ea typeface="Noto Sans SC" panose="020B0200000000000000" charset="-122"/>
                  <a:cs typeface="Noto Sans SC" panose="020B0200000000000000" charset="-122"/>
                  <a:sym typeface="Noto Sans SC" panose="020B0200000000000000" charset="-122"/>
                </a:rPr>
                <a:t>③ Central Design Workspace</a:t>
              </a:r>
              <a:endParaRPr lang="en-US" sz="1400" b="1" i="0" u="none" strike="noStrike">
                <a:solidFill>
                  <a:srgbClr val="FFFF0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11"/>
              </p:custDataLst>
            </p:nvPr>
          </p:nvSpPr>
          <p:spPr>
            <a:xfrm>
              <a:off x="13100" y="2960"/>
              <a:ext cx="5000" cy="700"/>
            </a:xfrm>
            <a:prstGeom prst="rect">
              <a:avLst/>
            </a:prstGeom>
            <a:solidFill>
              <a:schemeClr val="accent4"/>
            </a:solid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Main drawing workspace, displays the vehicle film unfolding data, supports editing operations</a:t>
              </a:r>
              <a:endParaRPr lang="en-US" sz="1100"/>
            </a:p>
          </p:txBody>
        </p:sp>
      </p:grpSp>
      <p:grpSp>
        <p:nvGrpSpPr>
          <p:cNvPr id="26" name="组合 25"/>
          <p:cNvGrpSpPr/>
          <p:nvPr>
            <p:custDataLst>
              <p:tags r:id="rId12"/>
            </p:custDataLst>
          </p:nvPr>
        </p:nvGrpSpPr>
        <p:grpSpPr>
          <a:xfrm>
            <a:off x="508000" y="4645025"/>
            <a:ext cx="3556000" cy="1016000"/>
            <a:chOff x="3600" y="4100"/>
            <a:chExt cx="5600" cy="1600"/>
          </a:xfrm>
        </p:grpSpPr>
        <p:sp>
          <p:nvSpPr>
            <p:cNvPr id="14" name="AutoShape 14"/>
            <p:cNvSpPr/>
            <p:nvPr>
              <p:custDataLst>
                <p:tags r:id="rId13"/>
              </p:custDataLst>
            </p:nvPr>
          </p:nvSpPr>
          <p:spPr>
            <a:xfrm>
              <a:off x="3600" y="4100"/>
              <a:ext cx="5600" cy="1600"/>
            </a:xfrm>
            <a:prstGeom prst="roundRect">
              <a:avLst>
                <a:gd name="adj" fmla="val 10000"/>
              </a:avLst>
            </a:prstGeom>
            <a:solidFill>
              <a:srgbClr val="EF4444">
                <a:alpha val="8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15" name="AutoShape 15"/>
            <p:cNvSpPr/>
            <p:nvPr>
              <p:custDataLst>
                <p:tags r:id="rId14"/>
              </p:custDataLst>
            </p:nvPr>
          </p:nvSpPr>
          <p:spPr>
            <a:xfrm>
              <a:off x="3900" y="4300"/>
              <a:ext cx="5000" cy="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rPr>
                <a:t>④ Right Preview Area</a:t>
              </a:r>
              <a:endParaRPr lang="en-US" sz="1100"/>
            </a:p>
          </p:txBody>
        </p:sp>
        <p:sp>
          <p:nvSpPr>
            <p:cNvPr id="16" name="AutoShape 16"/>
            <p:cNvSpPr/>
            <p:nvPr>
              <p:custDataLst>
                <p:tags r:id="rId15"/>
              </p:custDataLst>
            </p:nvPr>
          </p:nvSpPr>
          <p:spPr>
            <a:xfrm>
              <a:off x="3900" y="4860"/>
              <a:ext cx="5000" cy="7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Displays the overall vehicle unfolding preview, for quickly locating parts and judging arrangement relationships</a:t>
              </a:r>
              <a:endParaRPr lang="en-US" sz="1100"/>
            </a:p>
          </p:txBody>
        </p:sp>
      </p:grpSp>
      <p:grpSp>
        <p:nvGrpSpPr>
          <p:cNvPr id="27" name="组合 26"/>
          <p:cNvGrpSpPr/>
          <p:nvPr>
            <p:custDataLst>
              <p:tags r:id="rId16"/>
            </p:custDataLst>
          </p:nvPr>
        </p:nvGrpSpPr>
        <p:grpSpPr>
          <a:xfrm>
            <a:off x="508000" y="5737860"/>
            <a:ext cx="3556000" cy="1016000"/>
            <a:chOff x="10000" y="4100"/>
            <a:chExt cx="5600" cy="1600"/>
          </a:xfrm>
        </p:grpSpPr>
        <p:sp>
          <p:nvSpPr>
            <p:cNvPr id="17" name="AutoShape 17"/>
            <p:cNvSpPr/>
            <p:nvPr>
              <p:custDataLst>
                <p:tags r:id="rId17"/>
              </p:custDataLst>
            </p:nvPr>
          </p:nvSpPr>
          <p:spPr>
            <a:xfrm>
              <a:off x="10000" y="4100"/>
              <a:ext cx="5600" cy="1600"/>
            </a:xfrm>
            <a:prstGeom prst="roundRect">
              <a:avLst>
                <a:gd name="adj" fmla="val 10000"/>
              </a:avLst>
            </a:prstGeom>
            <a:solidFill>
              <a:srgbClr val="8B5CF6">
                <a:alpha val="8000"/>
              </a:srgbClr>
            </a:solidFill>
            <a:ln w="12700" cap="flat" cmpd="sng">
              <a:solidFill>
                <a:srgbClr val="8B5CF6">
                  <a:alpha val="30000"/>
                </a:srgbClr>
              </a:solidFill>
              <a:prstDash val="solid"/>
              <a:round/>
            </a:ln>
          </p:spPr>
          <p:txBody>
            <a:bodyPr vert="horz" wrap="square" lIns="63500" tIns="63500" rIns="63500" bIns="63500" rtlCol="0" anchor="ctr"/>
            <a:lstStyle/>
            <a:p>
              <a:pPr algn="ctr">
                <a:defRPr/>
              </a:pPr>
            </a:p>
          </p:txBody>
        </p:sp>
        <p:sp>
          <p:nvSpPr>
            <p:cNvPr id="18" name="AutoShape 18"/>
            <p:cNvSpPr/>
            <p:nvPr>
              <p:custDataLst>
                <p:tags r:id="rId18"/>
              </p:custDataLst>
            </p:nvPr>
          </p:nvSpPr>
          <p:spPr>
            <a:xfrm>
              <a:off x="10300" y="4300"/>
              <a:ext cx="5000" cy="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7C3AED"/>
                  </a:solidFill>
                  <a:latin typeface="Noto Sans SC" panose="020B0200000000000000" charset="-122"/>
                  <a:ea typeface="Noto Sans SC" panose="020B0200000000000000" charset="-122"/>
                  <a:cs typeface="Noto Sans SC" panose="020B0200000000000000" charset="-122"/>
                  <a:sym typeface="Noto Sans SC" panose="020B0200000000000000" charset="-122"/>
                </a:rPr>
                <a:t>⑤ Bottom Quick Action Bar</a:t>
              </a:r>
              <a:endParaRPr lang="en-US" sz="1100"/>
            </a:p>
          </p:txBody>
        </p:sp>
        <p:sp>
          <p:nvSpPr>
            <p:cNvPr id="19" name="AutoShape 19"/>
            <p:cNvSpPr/>
            <p:nvPr>
              <p:custDataLst>
                <p:tags r:id="rId19"/>
              </p:custDataLst>
            </p:nvPr>
          </p:nvSpPr>
          <p:spPr>
            <a:xfrm>
              <a:off x="10300" y="4860"/>
              <a:ext cx="5000" cy="7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Alignment tools, layer management, positioning aids, editing aids, smart tools</a:t>
              </a:r>
              <a:endParaRPr lang="en-US" sz="1100"/>
            </a:p>
          </p:txBody>
        </p:sp>
      </p:grpSp>
      <p:pic>
        <p:nvPicPr>
          <p:cNvPr id="30" name="图片 29"/>
          <p:cNvPicPr>
            <a:picLocks noChangeAspect="1"/>
          </p:cNvPicPr>
          <p:nvPr/>
        </p:nvPicPr>
        <p:blipFill>
          <a:blip r:embed="rId20"/>
          <a:srcRect l="751" t="692" r="664" b="-680"/>
          <a:stretch>
            <a:fillRect/>
          </a:stretch>
        </p:blipFill>
        <p:spPr>
          <a:xfrm>
            <a:off x="4110990" y="1390015"/>
            <a:ext cx="8027670" cy="548767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09 Top Function Menu Bar Details</a:t>
            </a:r>
            <a:endParaRPr lang="en-US" sz="1100"/>
          </a:p>
        </p:txBody>
      </p:sp>
      <p:sp>
        <p:nvSpPr>
          <p:cNvPr id="4" name="AutoShape 4"/>
          <p:cNvSpPr/>
          <p:nvPr/>
        </p:nvSpPr>
        <p:spPr>
          <a:xfrm>
            <a:off x="508000" y="762000"/>
            <a:ext cx="1117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 Six Major Function Categories</a:t>
            </a:r>
            <a:endParaRPr lang="en-US" sz="1100"/>
          </a:p>
        </p:txBody>
      </p:sp>
      <p:sp>
        <p:nvSpPr>
          <p:cNvPr id="5" name="AutoShape 5"/>
          <p:cNvSpPr/>
          <p:nvPr/>
        </p:nvSpPr>
        <p:spPr>
          <a:xfrm>
            <a:off x="508000" y="1270000"/>
            <a:ext cx="3556000" cy="1651000"/>
          </a:xfrm>
          <a:prstGeom prst="roundRect">
            <a:avLst>
              <a:gd name="adj" fmla="val 6153"/>
            </a:avLst>
          </a:prstGeom>
          <a:solidFill>
            <a:srgbClr val="2563EB">
              <a:alpha val="8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698500" y="1397000"/>
            <a:ext cx="317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File Management</a:t>
            </a:r>
            <a:endParaRPr lang="en-US" sz="1100"/>
          </a:p>
        </p:txBody>
      </p:sp>
      <p:sp>
        <p:nvSpPr>
          <p:cNvPr id="7" name="AutoShape 7"/>
          <p:cNvSpPr/>
          <p:nvPr/>
        </p:nvSpPr>
        <p:spPr>
          <a:xfrm>
            <a:off x="698500" y="1752600"/>
            <a:ext cx="3175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Cancel</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Exit the current operation</a:t>
            </a:r>
            <a:endParaRPr lang="en-US" sz="1100"/>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Open Share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Open shared files</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Save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Save the design state</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Cutting Import</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Import cutting data</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4318000" y="1270000"/>
            <a:ext cx="3556000" cy="1651000"/>
          </a:xfrm>
          <a:prstGeom prst="roundRect">
            <a:avLst>
              <a:gd name="adj" fmla="val 6153"/>
            </a:avLst>
          </a:prstGeom>
          <a:solidFill>
            <a:srgbClr val="10B981">
              <a:alpha val="8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4508500" y="1397000"/>
            <a:ext cx="317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59669"/>
                </a:solidFill>
                <a:latin typeface="Noto Sans SC" panose="020B0200000000000000" charset="-122"/>
                <a:ea typeface="Noto Sans SC" panose="020B0200000000000000" charset="-122"/>
                <a:cs typeface="Noto Sans SC" panose="020B0200000000000000" charset="-122"/>
                <a:sym typeface="Noto Sans SC" panose="020B0200000000000000" charset="-122"/>
              </a:rPr>
              <a:t>Canvas Settings</a:t>
            </a:r>
            <a:endParaRPr lang="en-US" sz="1100"/>
          </a:p>
        </p:txBody>
      </p:sp>
      <p:sp>
        <p:nvSpPr>
          <p:cNvPr id="10" name="AutoShape 10"/>
          <p:cNvSpPr/>
          <p:nvPr/>
        </p:nvSpPr>
        <p:spPr>
          <a:xfrm>
            <a:off x="4508500" y="1752600"/>
            <a:ext cx="3175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Canvas Setting</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Canvas setting</a:t>
            </a:r>
            <a:endParaRPr lang="en-US" sz="1100"/>
          </a:p>
          <a:p>
            <a:pPr marL="0" indent="0" algn="l">
              <a:lnSpc>
                <a:spcPct val="13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Adjust the workspace width and length parameters</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Size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Move step size setting</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Controls the distance precision when moving objects</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8128000" y="1270000"/>
            <a:ext cx="3556000" cy="1651000"/>
          </a:xfrm>
          <a:prstGeom prst="roundRect">
            <a:avLst>
              <a:gd name="adj" fmla="val 6153"/>
            </a:avLst>
          </a:prstGeom>
          <a:solidFill>
            <a:srgbClr val="F59E0B">
              <a:alpha val="8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8318500" y="1397000"/>
            <a:ext cx="317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Editing Operations</a:t>
            </a:r>
            <a:endParaRPr lang="en-US" sz="1100"/>
          </a:p>
        </p:txBody>
      </p:sp>
      <p:sp>
        <p:nvSpPr>
          <p:cNvPr id="13" name="AutoShape 13"/>
          <p:cNvSpPr/>
          <p:nvPr/>
        </p:nvSpPr>
        <p:spPr>
          <a:xfrm>
            <a:off x="8318500" y="1752600"/>
            <a:ext cx="3175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Cut / Copy / Paste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Cut/Copy/Paste</a:t>
            </a:r>
            <a:endParaRPr lang="en-US" sz="1100"/>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Undo / Redo</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Undo/Redo</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Delete / Clear</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Delete/Clear</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Shortcuts: Ctrl+X / Ctrl+C / DEL</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508000" y="3111500"/>
            <a:ext cx="3556000" cy="1651000"/>
          </a:xfrm>
          <a:prstGeom prst="roundRect">
            <a:avLst>
              <a:gd name="adj" fmla="val 6153"/>
            </a:avLst>
          </a:prstGeom>
          <a:solidFill>
            <a:srgbClr val="EF4444">
              <a:alpha val="8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698500" y="3238500"/>
            <a:ext cx="317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rPr>
              <a:t>Hole Handling</a:t>
            </a:r>
            <a:endParaRPr lang="en-US" sz="1100"/>
          </a:p>
        </p:txBody>
      </p:sp>
      <p:sp>
        <p:nvSpPr>
          <p:cNvPr id="16" name="AutoShape 16"/>
          <p:cNvSpPr/>
          <p:nvPr/>
        </p:nvSpPr>
        <p:spPr>
          <a:xfrm>
            <a:off x="698500" y="3594100"/>
            <a:ext cx="3175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Delete Hole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Delete hole</a:t>
            </a:r>
            <a:endParaRPr lang="en-US" sz="1100"/>
          </a:p>
          <a:p>
            <a:pPr marL="0" indent="0" algn="l">
              <a:lnSpc>
                <a:spcPct val="13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Delete unneeded holes inside the film piece</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Create Hole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Create hole</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Create areas to be cut out on the film piece</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nvSpPr>
        <p:spPr>
          <a:xfrm>
            <a:off x="4318000" y="3111500"/>
            <a:ext cx="3556000" cy="1651000"/>
          </a:xfrm>
          <a:prstGeom prst="roundRect">
            <a:avLst>
              <a:gd name="adj" fmla="val 6153"/>
            </a:avLst>
          </a:prstGeom>
          <a:solidFill>
            <a:srgbClr val="8B5CF6">
              <a:alpha val="8000"/>
            </a:srgbClr>
          </a:solidFill>
          <a:ln w="12700" cap="flat" cmpd="sng">
            <a:solidFill>
              <a:srgbClr val="8B5CF6">
                <a:alpha val="3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4508500" y="3238500"/>
            <a:ext cx="317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7C3AED"/>
                </a:solidFill>
                <a:latin typeface="Noto Sans SC" panose="020B0200000000000000" charset="-122"/>
                <a:ea typeface="Noto Sans SC" panose="020B0200000000000000" charset="-122"/>
                <a:cs typeface="Noto Sans SC" panose="020B0200000000000000" charset="-122"/>
                <a:sym typeface="Noto Sans SC" panose="020B0200000000000000" charset="-122"/>
              </a:rPr>
              <a:t>Object Grouping</a:t>
            </a:r>
            <a:endParaRPr lang="en-US" sz="1100"/>
          </a:p>
        </p:txBody>
      </p:sp>
      <p:sp>
        <p:nvSpPr>
          <p:cNvPr id="19" name="AutoShape 19"/>
          <p:cNvSpPr/>
          <p:nvPr/>
        </p:nvSpPr>
        <p:spPr>
          <a:xfrm>
            <a:off x="4508500" y="3594100"/>
            <a:ext cx="3175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Group</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Group multiple objects into a whole</a:t>
            </a:r>
            <a:endParaRPr lang="en-US" sz="1100"/>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Ungroup</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Ungroup and restore independence</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grouping, the whole can be moved, copied, and rotated</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Without changing the shape of each part</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0" name="AutoShape 20"/>
          <p:cNvSpPr/>
          <p:nvPr/>
        </p:nvSpPr>
        <p:spPr>
          <a:xfrm>
            <a:off x="8128000" y="3111500"/>
            <a:ext cx="3556000" cy="1651000"/>
          </a:xfrm>
          <a:prstGeom prst="roundRect">
            <a:avLst>
              <a:gd name="adj" fmla="val 6153"/>
            </a:avLst>
          </a:prstGeom>
          <a:solidFill>
            <a:srgbClr val="06B6D4">
              <a:alpha val="8000"/>
            </a:srgbClr>
          </a:solidFill>
          <a:ln w="12700" cap="flat" cmpd="sng">
            <a:solidFill>
              <a:srgbClr val="06B6D4">
                <a:alpha val="3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8318500" y="3238500"/>
            <a:ext cx="317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891B2"/>
                </a:solidFill>
                <a:latin typeface="Noto Sans SC" panose="020B0200000000000000" charset="-122"/>
                <a:ea typeface="Noto Sans SC" panose="020B0200000000000000" charset="-122"/>
                <a:cs typeface="Noto Sans SC" panose="020B0200000000000000" charset="-122"/>
                <a:sym typeface="Noto Sans SC" panose="020B0200000000000000" charset="-122"/>
              </a:rPr>
              <a:t>Graphic Transformation &amp; Layout</a:t>
            </a:r>
            <a:endParaRPr lang="en-US" sz="1100"/>
          </a:p>
        </p:txBody>
      </p:sp>
      <p:sp>
        <p:nvSpPr>
          <p:cNvPr id="22" name="AutoShape 22"/>
          <p:cNvSpPr/>
          <p:nvPr/>
        </p:nvSpPr>
        <p:spPr>
          <a:xfrm>
            <a:off x="8318500" y="3594100"/>
            <a:ext cx="3175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Mirror / Divide / Merge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Mirror/Divide/Merge</a:t>
            </a:r>
            <a:endParaRPr lang="en-US" sz="1100"/>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Scale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Scale adjustment with proportional scaling</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Smart Layout</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Smart layout to optimize material utilization</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History</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View history records</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3" name="AutoShape 23"/>
          <p:cNvSpPr/>
          <p:nvPr/>
        </p:nvSpPr>
        <p:spPr>
          <a:xfrm>
            <a:off x="508000" y="4953000"/>
            <a:ext cx="11176000" cy="1651000"/>
          </a:xfrm>
          <a:prstGeom prst="roundRect">
            <a:avLst>
              <a:gd name="adj" fmla="val 6153"/>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698500" y="5080000"/>
            <a:ext cx="10795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Left Auxiliary Toolbar &amp; Bottom Quick Action Bar</a:t>
            </a:r>
            <a:endParaRPr lang="en-US" sz="1100"/>
          </a:p>
        </p:txBody>
      </p:sp>
      <p:sp>
        <p:nvSpPr>
          <p:cNvPr id="25" name="AutoShape 25"/>
          <p:cNvSpPr/>
          <p:nvPr/>
        </p:nvSpPr>
        <p:spPr>
          <a:xfrm>
            <a:off x="698500" y="5461000"/>
            <a:ext cx="533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Left auxiliary toolbar:</a:t>
            </a:r>
            <a:endParaRPr lang="en-US" sz="1100"/>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Selection / Line / Node editing tools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Shape / Curve / Text / Editing tools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6" name="AutoShape 26"/>
          <p:cNvSpPr/>
          <p:nvPr/>
        </p:nvSpPr>
        <p:spPr>
          <a:xfrm>
            <a:off x="6350000" y="5461000"/>
            <a:ext cx="508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Bottom quick action bar:</a:t>
            </a:r>
            <a:endParaRPr lang="en-US" sz="1100"/>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Alignment tools / Layer management / Positioning aids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Editing aids / Smart tools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10 Design Workspace Introduction</a:t>
            </a:r>
            <a:endParaRPr lang="en-US" sz="1100"/>
          </a:p>
        </p:txBody>
      </p:sp>
      <p:sp>
        <p:nvSpPr>
          <p:cNvPr id="4" name="AutoShape 4"/>
          <p:cNvSpPr/>
          <p:nvPr/>
        </p:nvSpPr>
        <p:spPr>
          <a:xfrm>
            <a:off x="508000" y="8255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Central Drawing Workspace</a:t>
            </a:r>
            <a:endParaRPr lang="en-US" sz="1100"/>
          </a:p>
        </p:txBody>
      </p:sp>
      <p:sp>
        <p:nvSpPr>
          <p:cNvPr id="5" name="AutoShape 5"/>
          <p:cNvSpPr/>
          <p:nvPr/>
        </p:nvSpPr>
        <p:spPr>
          <a:xfrm>
            <a:off x="508000" y="1333500"/>
            <a:ext cx="558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entering the Design Platform, the central area is the main drawing workspace,</a:t>
            </a:r>
            <a:endParaRPr lang="en-US" sz="1100"/>
          </a:p>
          <a:p>
            <a:pPr marL="0" indent="0" algn="l">
              <a:lnSpc>
                <a:spcPct val="125000"/>
              </a:lnSpc>
            </a:pPr>
            <a:r>
              <a:rPr lang="en-US" sz="13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supporting zoom in/out, moving, and editing operations</a:t>
            </a:r>
            <a:endParaRPr lang="en-US" sz="13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508000" y="21590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Workspace Display Content</a:t>
            </a:r>
            <a:endParaRPr lang="en-US" sz="1100"/>
          </a:p>
        </p:txBody>
      </p:sp>
      <p:sp>
        <p:nvSpPr>
          <p:cNvPr id="7" name="AutoShape 7"/>
          <p:cNvSpPr/>
          <p:nvPr/>
        </p:nvSpPr>
        <p:spPr>
          <a:xfrm>
            <a:off x="508000" y="2540000"/>
            <a:ext cx="5588000" cy="1651000"/>
          </a:xfrm>
          <a:prstGeom prst="roundRect">
            <a:avLst>
              <a:gd name="adj" fmla="val 6153"/>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698500" y="2692400"/>
            <a:ext cx="5207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50000"/>
              </a:lnSpc>
              <a:defRPr/>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Vehicle exterior film unfolding data</a:t>
            </a:r>
            <a:endParaRPr lang="en-US" sz="1100"/>
          </a:p>
          <a:p>
            <a:pPr marL="0" indent="0" algn="l">
              <a:lnSpc>
                <a:spcPct val="150000"/>
              </a:lnSpc>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Different colors represent different vehicle part areas</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The unfolded parts are arranged according to actual processing needs</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Supports zoom in/out, moving, and editing operations</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508000" y="43815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0B981"/>
                </a:solidFill>
                <a:latin typeface="Noto Sans SC" panose="020B0200000000000000" charset="-122"/>
                <a:ea typeface="Noto Sans SC" panose="020B0200000000000000" charset="-122"/>
                <a:cs typeface="Noto Sans SC" panose="020B0200000000000000" charset="-122"/>
                <a:sym typeface="Noto Sans SC" panose="020B0200000000000000" charset="-122"/>
              </a:rPr>
              <a:t>Body Areas Included in the Design File</a:t>
            </a:r>
            <a:endParaRPr lang="en-US" sz="1100"/>
          </a:p>
        </p:txBody>
      </p:sp>
      <p:sp>
        <p:nvSpPr>
          <p:cNvPr id="10" name="AutoShape 10"/>
          <p:cNvSpPr/>
          <p:nvPr/>
        </p:nvSpPr>
        <p:spPr>
          <a:xfrm>
            <a:off x="508000" y="4762500"/>
            <a:ext cx="2603500" cy="1778000"/>
          </a:xfrm>
          <a:prstGeom prst="roundRect">
            <a:avLst>
              <a:gd name="adj" fmla="val 5714"/>
            </a:avLst>
          </a:prstGeom>
          <a:solidFill>
            <a:srgbClr val="10B981">
              <a:alpha val="8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698500" y="4914900"/>
            <a:ext cx="2286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50000"/>
              </a:lnSpc>
              <a:defRPr/>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Body coverage area</a:t>
            </a:r>
            <a:endParaRPr lang="en-US" sz="1100"/>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Door area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Front and rear bumpers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3238500" y="4762500"/>
            <a:ext cx="2857500" cy="1778000"/>
          </a:xfrm>
          <a:prstGeom prst="roundRect">
            <a:avLst>
              <a:gd name="adj" fmla="val 5714"/>
            </a:avLst>
          </a:prstGeom>
          <a:solidFill>
            <a:srgbClr val="F59E0B">
              <a:alpha val="8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3429000" y="4914900"/>
            <a:ext cx="2540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50000"/>
              </a:lnSpc>
              <a:defRPr/>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Roof area</a:t>
            </a:r>
            <a:endParaRPr lang="en-US" sz="1100"/>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Side skirt area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Other body accessory areas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5" name="图片 14"/>
          <p:cNvPicPr>
            <a:picLocks noChangeAspect="1"/>
          </p:cNvPicPr>
          <p:nvPr/>
        </p:nvPicPr>
        <p:blipFill>
          <a:blip r:embed="rId1"/>
          <a:stretch>
            <a:fillRect/>
          </a:stretch>
        </p:blipFill>
        <p:spPr>
          <a:xfrm>
            <a:off x="6163945" y="681355"/>
            <a:ext cx="5986145" cy="403479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4" name="组合 23"/>
          <p:cNvGrpSpPr/>
          <p:nvPr/>
        </p:nvGrpSpPr>
        <p:grpSpPr>
          <a:xfrm>
            <a:off x="179" y="691807"/>
            <a:ext cx="2459990" cy="5547788"/>
            <a:chOff x="9851" y="1300"/>
            <a:chExt cx="8400" cy="4163"/>
          </a:xfrm>
        </p:grpSpPr>
        <p:sp>
          <p:nvSpPr>
            <p:cNvPr id="8" name="AutoShape 8"/>
            <p:cNvSpPr/>
            <p:nvPr/>
          </p:nvSpPr>
          <p:spPr>
            <a:xfrm>
              <a:off x="10000" y="1300"/>
              <a:ext cx="8101" cy="3803"/>
            </a:xfrm>
            <a:prstGeom prst="roundRect">
              <a:avLst>
                <a:gd name="adj" fmla="val 3809"/>
              </a:avLst>
            </a:prstGeom>
            <a:solidFill>
              <a:srgbClr val="FFFFFF">
                <a:alpha val="10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9851" y="1300"/>
              <a:ext cx="8400" cy="720"/>
            </a:xfrm>
            <a:prstGeom prst="roundRect">
              <a:avLst>
                <a:gd name="adj" fmla="val 22222"/>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10300" y="1400"/>
              <a:ext cx="78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Open Share</a:t>
              </a:r>
              <a:endParaRPr lang="en-US" sz="1100"/>
            </a:p>
          </p:txBody>
        </p:sp>
        <p:sp>
          <p:nvSpPr>
            <p:cNvPr id="11" name="AutoShape 11"/>
            <p:cNvSpPr/>
            <p:nvPr/>
          </p:nvSpPr>
          <p:spPr>
            <a:xfrm>
              <a:off x="10299" y="2240"/>
              <a:ext cx="7799" cy="3223"/>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Open design data shared by other users via the share ID and password</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Enter ShareId + SharePwd → click OK</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Data collaboration (designers/processors/shops)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Cross-device access without re-searching the model</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Project file handover and remote technical support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1"/>
          <a:stretch>
            <a:fillRect/>
          </a:stretch>
        </p:blipFill>
        <p:spPr>
          <a:xfrm>
            <a:off x="2459990" y="1089660"/>
            <a:ext cx="9531985" cy="5688965"/>
          </a:xfrm>
          <a:prstGeom prst="rect">
            <a:avLst/>
          </a:prstGeom>
        </p:spPr>
      </p:pic>
      <p:grpSp>
        <p:nvGrpSpPr>
          <p:cNvPr id="31" name="组合 30"/>
          <p:cNvGrpSpPr/>
          <p:nvPr/>
        </p:nvGrpSpPr>
        <p:grpSpPr>
          <a:xfrm>
            <a:off x="0" y="0"/>
            <a:ext cx="12192000" cy="635000"/>
            <a:chOff x="0" y="0"/>
            <a:chExt cx="19200" cy="1000"/>
          </a:xfrm>
        </p:grpSpPr>
        <p:sp>
          <p:nvSpPr>
            <p:cNvPr id="4" name="AutoShape 2"/>
            <p:cNvSpPr/>
            <p:nvPr/>
          </p:nvSpPr>
          <p:spPr>
            <a:xfrm>
              <a:off x="0" y="0"/>
              <a:ext cx="19200" cy="1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3"/>
            <p:cNvSpPr/>
            <p:nvPr/>
          </p:nvSpPr>
          <p:spPr>
            <a:xfrm>
              <a:off x="800" y="200"/>
              <a:ext cx="12000" cy="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11 Detailed Features ① File Management &amp; Canvas Settings</a:t>
              </a:r>
              <a:endParaRPr lang="en-US" sz="110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5" name="组合 24"/>
          <p:cNvGrpSpPr/>
          <p:nvPr/>
        </p:nvGrpSpPr>
        <p:grpSpPr>
          <a:xfrm>
            <a:off x="50165" y="0"/>
            <a:ext cx="2419350" cy="6604000"/>
            <a:chOff x="800" y="5800"/>
            <a:chExt cx="5600" cy="4600"/>
          </a:xfrm>
        </p:grpSpPr>
        <p:sp>
          <p:nvSpPr>
            <p:cNvPr id="12" name="AutoShape 12"/>
            <p:cNvSpPr/>
            <p:nvPr/>
          </p:nvSpPr>
          <p:spPr>
            <a:xfrm>
              <a:off x="800" y="5800"/>
              <a:ext cx="5600" cy="4600"/>
            </a:xfrm>
            <a:prstGeom prst="roundRect">
              <a:avLst>
                <a:gd name="adj" fmla="val 3478"/>
              </a:avLst>
            </a:prstGeom>
            <a:solidFill>
              <a:srgbClr val="FFFFFF">
                <a:alpha val="100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800" y="5800"/>
              <a:ext cx="5600" cy="720"/>
            </a:xfrm>
            <a:prstGeom prst="roundRect">
              <a:avLst>
                <a:gd name="adj" fmla="val 22222"/>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1100" y="5900"/>
              <a:ext cx="50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Import Data</a:t>
              </a:r>
              <a:endParaRPr lang="en-US" sz="1100"/>
            </a:p>
          </p:txBody>
        </p:sp>
        <p:sp>
          <p:nvSpPr>
            <p:cNvPr id="15" name="AutoShape 15"/>
            <p:cNvSpPr/>
            <p:nvPr/>
          </p:nvSpPr>
          <p:spPr>
            <a:xfrm>
              <a:off x="1100" y="6740"/>
              <a:ext cx="5000" cy="35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Import external design data</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Supported formats: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Graphic files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Cutting data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Click Import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Select the file path</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Click Open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Click OK to finish importing</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1"/>
          <a:stretch>
            <a:fillRect/>
          </a:stretch>
        </p:blipFill>
        <p:spPr>
          <a:xfrm>
            <a:off x="2548255" y="1082675"/>
            <a:ext cx="9559925" cy="570484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grpSp>
        <p:nvGrpSpPr>
          <p:cNvPr id="28" name="组合 27"/>
          <p:cNvGrpSpPr/>
          <p:nvPr/>
        </p:nvGrpSpPr>
        <p:grpSpPr>
          <a:xfrm>
            <a:off x="56515" y="701675"/>
            <a:ext cx="2453640" cy="6155690"/>
            <a:chOff x="800" y="1300"/>
            <a:chExt cx="3864" cy="9330"/>
          </a:xfrm>
        </p:grpSpPr>
        <p:sp>
          <p:nvSpPr>
            <p:cNvPr id="4" name="AutoShape 4"/>
            <p:cNvSpPr/>
            <p:nvPr/>
          </p:nvSpPr>
          <p:spPr>
            <a:xfrm>
              <a:off x="800" y="1300"/>
              <a:ext cx="3826" cy="9331"/>
            </a:xfrm>
            <a:prstGeom prst="roundRect">
              <a:avLst>
                <a:gd name="adj" fmla="val 3809"/>
              </a:avLst>
            </a:prstGeom>
            <a:solidFill>
              <a:srgbClr val="FFFFFF">
                <a:alpha val="100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800" y="1300"/>
              <a:ext cx="3826" cy="1600"/>
            </a:xfrm>
            <a:prstGeom prst="roundRect">
              <a:avLst>
                <a:gd name="adj" fmla="val 22222"/>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100" y="1400"/>
              <a:ext cx="3565" cy="115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Save</a:t>
              </a:r>
              <a:endParaRPr lang="en-US" sz="1100"/>
            </a:p>
          </p:txBody>
        </p:sp>
        <p:sp>
          <p:nvSpPr>
            <p:cNvPr id="7" name="AutoShape 7"/>
            <p:cNvSpPr/>
            <p:nvPr/>
          </p:nvSpPr>
          <p:spPr>
            <a:xfrm>
              <a:off x="1100" y="2240"/>
              <a:ext cx="3565" cy="6888"/>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Save the vehicle film cutting design file currently being edited</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Save after finishing graphic adjustments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Save after finishing layout modifications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Save after finishing path editing</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Save after finishing dimension adjustments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Purpose: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Avoid data loss; regular saving is recommended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30" name="图片 29"/>
          <p:cNvPicPr>
            <a:picLocks noChangeAspect="1"/>
          </p:cNvPicPr>
          <p:nvPr/>
        </p:nvPicPr>
        <p:blipFill>
          <a:blip r:embed="rId1"/>
          <a:stretch>
            <a:fillRect/>
          </a:stretch>
        </p:blipFill>
        <p:spPr>
          <a:xfrm>
            <a:off x="2654935" y="1240790"/>
            <a:ext cx="9413875" cy="561721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 name="组合 25"/>
          <p:cNvGrpSpPr/>
          <p:nvPr/>
        </p:nvGrpSpPr>
        <p:grpSpPr>
          <a:xfrm>
            <a:off x="27305" y="0"/>
            <a:ext cx="2617470" cy="6800850"/>
            <a:chOff x="6800" y="5800"/>
            <a:chExt cx="5600" cy="4600"/>
          </a:xfrm>
        </p:grpSpPr>
        <p:sp>
          <p:nvSpPr>
            <p:cNvPr id="16" name="AutoShape 16"/>
            <p:cNvSpPr/>
            <p:nvPr/>
          </p:nvSpPr>
          <p:spPr>
            <a:xfrm>
              <a:off x="6800" y="5800"/>
              <a:ext cx="5600" cy="4600"/>
            </a:xfrm>
            <a:prstGeom prst="roundRect">
              <a:avLst>
                <a:gd name="adj" fmla="val 3478"/>
              </a:avLst>
            </a:prstGeom>
            <a:solidFill>
              <a:srgbClr val="FFFFFF">
                <a:alpha val="10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6800" y="5800"/>
              <a:ext cx="5600" cy="720"/>
            </a:xfrm>
            <a:prstGeom prst="roundRect">
              <a:avLst>
                <a:gd name="adj" fmla="val 22222"/>
              </a:avLst>
            </a:prstGeom>
            <a:solidFill>
              <a:srgbClr val="EF4444">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7100" y="5900"/>
              <a:ext cx="50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Canvas Setting</a:t>
              </a:r>
              <a:endParaRPr lang="en-US" sz="1100"/>
            </a:p>
          </p:txBody>
        </p:sp>
        <p:sp>
          <p:nvSpPr>
            <p:cNvPr id="19" name="AutoShape 19"/>
            <p:cNvSpPr/>
            <p:nvPr/>
          </p:nvSpPr>
          <p:spPr>
            <a:xfrm>
              <a:off x="7100" y="6740"/>
              <a:ext cx="5000" cy="35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Adjust workspace parameters</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Configurable parameters: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Width (based on material specifications)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Length (based on material specifications)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Description:</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Based on the specifications of the film material actually used,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set the corresponding canvas size,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to ensure the layout matches the actual material</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1"/>
          <a:stretch>
            <a:fillRect/>
          </a:stretch>
        </p:blipFill>
        <p:spPr>
          <a:xfrm>
            <a:off x="2644775" y="1064260"/>
            <a:ext cx="9538335" cy="56921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7" name="组合 26"/>
          <p:cNvGrpSpPr/>
          <p:nvPr/>
        </p:nvGrpSpPr>
        <p:grpSpPr>
          <a:xfrm>
            <a:off x="29210" y="46355"/>
            <a:ext cx="2677795" cy="6766560"/>
            <a:chOff x="12800" y="5800"/>
            <a:chExt cx="5600" cy="4600"/>
          </a:xfrm>
        </p:grpSpPr>
        <p:sp>
          <p:nvSpPr>
            <p:cNvPr id="20" name="AutoShape 20"/>
            <p:cNvSpPr/>
            <p:nvPr/>
          </p:nvSpPr>
          <p:spPr>
            <a:xfrm>
              <a:off x="12800" y="5800"/>
              <a:ext cx="5600" cy="4600"/>
            </a:xfrm>
            <a:prstGeom prst="roundRect">
              <a:avLst>
                <a:gd name="adj" fmla="val 3478"/>
              </a:avLst>
            </a:prstGeom>
            <a:solidFill>
              <a:srgbClr val="FFFFFF">
                <a:alpha val="100000"/>
              </a:srgbClr>
            </a:solidFill>
            <a:ln w="12700" cap="flat" cmpd="sng">
              <a:solidFill>
                <a:srgbClr val="8B5CF6">
                  <a:alpha val="30000"/>
                </a:srgbClr>
              </a:solidFill>
              <a:prstDash val="solid"/>
              <a:round/>
            </a:ln>
          </p:spPr>
          <p:txBody>
            <a:bodyPr vert="horz" wrap="square" lIns="63500" tIns="63500" rIns="63500" bIns="63500" rtlCol="0" anchor="ctr"/>
            <a:lstStyle/>
            <a:p>
              <a:pPr algn="ctr">
                <a:defRPr/>
              </a:pPr>
            </a:p>
          </p:txBody>
        </p:sp>
        <p:sp>
          <p:nvSpPr>
            <p:cNvPr id="21" name="AutoShape 21"/>
            <p:cNvSpPr/>
            <p:nvPr/>
          </p:nvSpPr>
          <p:spPr>
            <a:xfrm>
              <a:off x="12800" y="5800"/>
              <a:ext cx="5600" cy="720"/>
            </a:xfrm>
            <a:prstGeom prst="roundRect">
              <a:avLst>
                <a:gd name="adj" fmla="val 22222"/>
              </a:avLst>
            </a:prstGeom>
            <a:solidFill>
              <a:srgbClr val="8B5C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13100" y="5900"/>
              <a:ext cx="50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Size</a:t>
              </a:r>
              <a:endParaRPr lang="en-US" sz="1100"/>
            </a:p>
          </p:txBody>
        </p:sp>
        <p:sp>
          <p:nvSpPr>
            <p:cNvPr id="23" name="AutoShape 23"/>
            <p:cNvSpPr/>
            <p:nvPr/>
          </p:nvSpPr>
          <p:spPr>
            <a:xfrm>
              <a:off x="13100" y="6740"/>
              <a:ext cx="5000" cy="35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Controls the distance precision when moving objects</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Parameter description:</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The smaller the value, the higher the adjustment precision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The larger the value, the higher the moving efficiency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Usage tips: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a smaller step for fine adjustments,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a larger step for large-range movements,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and switch flexibly according to actual operating needs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1"/>
          <a:stretch>
            <a:fillRect/>
          </a:stretch>
        </p:blipFill>
        <p:spPr>
          <a:xfrm>
            <a:off x="2707005" y="1105535"/>
            <a:ext cx="9416415" cy="561911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76200" cy="68580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6350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Learning Contents</a:t>
            </a:r>
            <a:endParaRPr lang="en-US" sz="1100"/>
          </a:p>
        </p:txBody>
      </p:sp>
      <p:sp>
        <p:nvSpPr>
          <p:cNvPr id="4" name="AutoShape 4"/>
          <p:cNvSpPr/>
          <p:nvPr/>
        </p:nvSpPr>
        <p:spPr>
          <a:xfrm>
            <a:off x="762000" y="1270000"/>
            <a:ext cx="635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From Beginner to Expert · Full-Process Operation Guide</a:t>
            </a:r>
            <a:endParaRPr lang="en-US" sz="1100"/>
          </a:p>
        </p:txBody>
      </p:sp>
      <p:cxnSp>
        <p:nvCxnSpPr>
          <p:cNvPr id="5" name="Connector 5"/>
          <p:cNvCxnSpPr/>
          <p:nvPr/>
        </p:nvCxnSpPr>
        <p:spPr>
          <a:xfrm rot="-4092">
            <a:off x="762004" y="1771650"/>
            <a:ext cx="10668000" cy="12700"/>
          </a:xfrm>
          <a:prstGeom prst="straightConnector1">
            <a:avLst/>
          </a:prstGeom>
          <a:solidFill>
            <a:srgbClr val="DEE0E3">
              <a:alpha val="100000"/>
            </a:srgbClr>
          </a:solidFill>
          <a:ln w="12700" cap="flat" cmpd="sng">
            <a:solidFill>
              <a:srgbClr val="CBD5E1">
                <a:alpha val="100000"/>
              </a:srgbClr>
            </a:solidFill>
            <a:prstDash val="solid"/>
            <a:round/>
            <a:headEnd type="none" w="med" len="med"/>
            <a:tailEnd type="none" w="med" len="med"/>
          </a:ln>
        </p:spPr>
      </p:cxnSp>
      <p:sp>
        <p:nvSpPr>
          <p:cNvPr id="6" name="AutoShape 6"/>
          <p:cNvSpPr/>
          <p:nvPr/>
        </p:nvSpPr>
        <p:spPr>
          <a:xfrm>
            <a:off x="762000" y="2095500"/>
            <a:ext cx="5080000" cy="4318000"/>
          </a:xfrm>
          <a:prstGeom prst="rect">
            <a:avLst/>
          </a:prstGeom>
          <a:noFill/>
          <a:ln w="12700" cap="flat" cmpd="sng">
            <a:noFill/>
            <a:prstDash val="solid"/>
            <a:round/>
          </a:ln>
        </p:spPr>
        <p:txBody>
          <a:bodyPr vert="horz" wrap="square" lIns="0" tIns="0" rIns="0" bIns="0" rtlCol="0" anchor="ctr" anchorCtr="0"/>
          <a:lstStyle/>
          <a:p>
            <a:pPr marL="0" indent="0" algn="l">
              <a:lnSpc>
                <a:spcPct val="167000"/>
              </a:lnSpc>
              <a:defRPr/>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01</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Software Download &amp; Installation</a:t>
            </a:r>
            <a:endParaRPr lang="en-US" sz="1100"/>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02</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Login &amp; Account Registration</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03</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Home Page Introduction</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Home Page Notes</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05</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Data Center</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06</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Vehicle Data Filtering Process</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6350000" y="2095500"/>
            <a:ext cx="5080000" cy="4318000"/>
          </a:xfrm>
          <a:prstGeom prst="rect">
            <a:avLst/>
          </a:prstGeom>
          <a:noFill/>
          <a:ln w="12700" cap="flat" cmpd="sng">
            <a:noFill/>
            <a:prstDash val="solid"/>
            <a:round/>
          </a:ln>
        </p:spPr>
        <p:txBody>
          <a:bodyPr vert="horz" wrap="square" lIns="0" tIns="0" rIns="0" bIns="0" rtlCol="0" anchor="ctr" anchorCtr="0"/>
          <a:lstStyle/>
          <a:p>
            <a:pPr marL="0" indent="0" algn="l">
              <a:lnSpc>
                <a:spcPct val="167000"/>
              </a:lnSpc>
              <a:defRPr/>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07</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Entering the Design Platform</a:t>
            </a:r>
            <a:endParaRPr lang="en-US" sz="1100"/>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08</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Design Platform Main Interface</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09</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Design Workspace</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10</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Detailed Feature Description</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11</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Smart Layout &amp; History</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67000"/>
              </a:lnSpc>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12</a:t>
            </a:r>
            <a:r>
              <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Full-Process Summary</a:t>
            </a:r>
            <a:endParaRPr lang="en-US" sz="15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11 Detailed Features ② Editing Operations</a:t>
            </a:r>
            <a:endParaRPr lang="en-US" sz="1100"/>
          </a:p>
        </p:txBody>
      </p:sp>
      <p:sp>
        <p:nvSpPr>
          <p:cNvPr id="4" name="AutoShape 4"/>
          <p:cNvSpPr/>
          <p:nvPr>
            <p:custDataLst>
              <p:tags r:id="rId1"/>
            </p:custDataLst>
          </p:nvPr>
        </p:nvSpPr>
        <p:spPr>
          <a:xfrm>
            <a:off x="0" y="635000"/>
            <a:ext cx="2578735" cy="6081395"/>
          </a:xfrm>
          <a:prstGeom prst="roundRect">
            <a:avLst>
              <a:gd name="adj" fmla="val 3809"/>
            </a:avLst>
          </a:prstGeom>
          <a:solidFill>
            <a:srgbClr val="FFFFFF">
              <a:alpha val="100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5" name="AutoShape 5"/>
          <p:cNvSpPr/>
          <p:nvPr>
            <p:custDataLst>
              <p:tags r:id="rId2"/>
            </p:custDataLst>
          </p:nvPr>
        </p:nvSpPr>
        <p:spPr>
          <a:xfrm>
            <a:off x="0" y="635000"/>
            <a:ext cx="2578735" cy="1089660"/>
          </a:xfrm>
          <a:prstGeom prst="roundRect">
            <a:avLst>
              <a:gd name="adj" fmla="val 22222"/>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custDataLst>
              <p:tags r:id="rId3"/>
            </p:custDataLst>
          </p:nvPr>
        </p:nvSpPr>
        <p:spPr>
          <a:xfrm>
            <a:off x="190500" y="698500"/>
            <a:ext cx="2110740" cy="74676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Cut</a:t>
            </a:r>
            <a:endParaRPr lang="en-US" sz="1100"/>
          </a:p>
        </p:txBody>
      </p:sp>
      <p:sp>
        <p:nvSpPr>
          <p:cNvPr id="7" name="AutoShape 7"/>
          <p:cNvSpPr/>
          <p:nvPr>
            <p:custDataLst>
              <p:tags r:id="rId4"/>
            </p:custDataLst>
          </p:nvPr>
        </p:nvSpPr>
        <p:spPr>
          <a:xfrm>
            <a:off x="190500" y="1231900"/>
            <a:ext cx="2110740" cy="445262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Removes the selected object and stores it in the clipboard</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object → Cut → Paste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Shortcut:</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Ctrl + X</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Move objects to other positions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Adjust the design layout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Change the graphic arrangement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33" name="图片 32"/>
          <p:cNvPicPr>
            <a:picLocks noChangeAspect="1"/>
          </p:cNvPicPr>
          <p:nvPr/>
        </p:nvPicPr>
        <p:blipFill>
          <a:blip r:embed="rId5"/>
          <a:stretch>
            <a:fillRect/>
          </a:stretch>
        </p:blipFill>
        <p:spPr>
          <a:xfrm>
            <a:off x="2578735" y="1665605"/>
            <a:ext cx="8382635" cy="500253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5" name="组合 24"/>
          <p:cNvGrpSpPr/>
          <p:nvPr/>
        </p:nvGrpSpPr>
        <p:grpSpPr>
          <a:xfrm>
            <a:off x="95885" y="-635"/>
            <a:ext cx="2245995" cy="6783070"/>
            <a:chOff x="6800" y="1300"/>
            <a:chExt cx="5600" cy="4200"/>
          </a:xfrm>
        </p:grpSpPr>
        <p:sp>
          <p:nvSpPr>
            <p:cNvPr id="8" name="AutoShape 8"/>
            <p:cNvSpPr/>
            <p:nvPr/>
          </p:nvSpPr>
          <p:spPr>
            <a:xfrm>
              <a:off x="6800" y="1300"/>
              <a:ext cx="5600" cy="4200"/>
            </a:xfrm>
            <a:prstGeom prst="roundRect">
              <a:avLst>
                <a:gd name="adj" fmla="val 3809"/>
              </a:avLst>
            </a:prstGeom>
            <a:solidFill>
              <a:srgbClr val="FFFFFF">
                <a:alpha val="10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800" y="1300"/>
              <a:ext cx="5600" cy="720"/>
            </a:xfrm>
            <a:prstGeom prst="roundRect">
              <a:avLst>
                <a:gd name="adj" fmla="val 22222"/>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7100" y="1400"/>
              <a:ext cx="50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Copy</a:t>
              </a:r>
              <a:endParaRPr lang="en-US" sz="1100"/>
            </a:p>
          </p:txBody>
        </p:sp>
        <p:sp>
          <p:nvSpPr>
            <p:cNvPr id="11" name="AutoShape 11"/>
            <p:cNvSpPr/>
            <p:nvPr/>
          </p:nvSpPr>
          <p:spPr>
            <a:xfrm>
              <a:off x="7100" y="2240"/>
              <a:ext cx="5000" cy="31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Copies the selected object and stores it in the clipboard</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object → Copy → Paste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Shortcut:</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Ctrl + C</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Quickly create identical graphics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Duplicate template parts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Improve layout design efficiency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1"/>
          <a:stretch>
            <a:fillRect/>
          </a:stretch>
        </p:blipFill>
        <p:spPr>
          <a:xfrm>
            <a:off x="2422525" y="1124585"/>
            <a:ext cx="9660255" cy="576453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0" name="组合 29"/>
          <p:cNvGrpSpPr/>
          <p:nvPr/>
        </p:nvGrpSpPr>
        <p:grpSpPr>
          <a:xfrm>
            <a:off x="22225" y="70485"/>
            <a:ext cx="2241550" cy="6787515"/>
            <a:chOff x="12800" y="1250"/>
            <a:chExt cx="5600" cy="4200"/>
          </a:xfrm>
        </p:grpSpPr>
        <p:sp>
          <p:nvSpPr>
            <p:cNvPr id="2" name="AutoShape 12"/>
            <p:cNvSpPr/>
            <p:nvPr/>
          </p:nvSpPr>
          <p:spPr>
            <a:xfrm>
              <a:off x="12800" y="1250"/>
              <a:ext cx="5600" cy="4200"/>
            </a:xfrm>
            <a:prstGeom prst="roundRect">
              <a:avLst>
                <a:gd name="adj" fmla="val 3809"/>
              </a:avLst>
            </a:prstGeom>
            <a:solidFill>
              <a:srgbClr val="FFFFFF">
                <a:alpha val="100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3" name="AutoShape 13"/>
            <p:cNvSpPr/>
            <p:nvPr/>
          </p:nvSpPr>
          <p:spPr>
            <a:xfrm>
              <a:off x="12800" y="1250"/>
              <a:ext cx="5600" cy="720"/>
            </a:xfrm>
            <a:prstGeom prst="roundRect">
              <a:avLst>
                <a:gd name="adj" fmla="val 22222"/>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14"/>
            <p:cNvSpPr/>
            <p:nvPr/>
          </p:nvSpPr>
          <p:spPr>
            <a:xfrm>
              <a:off x="13100" y="1350"/>
              <a:ext cx="50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Undo / Redo</a:t>
              </a:r>
              <a:endParaRPr lang="en-US" sz="1100"/>
            </a:p>
          </p:txBody>
        </p:sp>
        <p:sp>
          <p:nvSpPr>
            <p:cNvPr id="5" name="AutoShape 15"/>
            <p:cNvSpPr/>
            <p:nvPr/>
          </p:nvSpPr>
          <p:spPr>
            <a:xfrm>
              <a:off x="13100" y="2190"/>
              <a:ext cx="5000" cy="31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Undo:</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Reverses the most recent operation</a:t>
              </a:r>
              <a:endParaRPr lang="en-US" sz="1100"/>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Restore mistakenly deleted graphics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Cancel wrong movements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Click repeatedly to go back step by step</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Redo:</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Restores an undone operation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Only valid after Undo</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New edits clear the Redo history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6" name="图片 5"/>
          <p:cNvPicPr>
            <a:picLocks noChangeAspect="1"/>
          </p:cNvPicPr>
          <p:nvPr/>
        </p:nvPicPr>
        <p:blipFill>
          <a:blip r:embed="rId1"/>
          <a:stretch>
            <a:fillRect/>
          </a:stretch>
        </p:blipFill>
        <p:spPr>
          <a:xfrm>
            <a:off x="2325370" y="1120775"/>
            <a:ext cx="9732645" cy="580834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 name="组合 30"/>
          <p:cNvGrpSpPr/>
          <p:nvPr>
            <p:custDataLst>
              <p:tags r:id="rId1"/>
            </p:custDataLst>
          </p:nvPr>
        </p:nvGrpSpPr>
        <p:grpSpPr>
          <a:xfrm>
            <a:off x="0" y="0"/>
            <a:ext cx="2243455" cy="6727825"/>
            <a:chOff x="3600" y="5800"/>
            <a:chExt cx="5600" cy="4600"/>
          </a:xfrm>
        </p:grpSpPr>
        <p:sp>
          <p:nvSpPr>
            <p:cNvPr id="2" name="AutoShape 16"/>
            <p:cNvSpPr/>
            <p:nvPr>
              <p:custDataLst>
                <p:tags r:id="rId2"/>
              </p:custDataLst>
            </p:nvPr>
          </p:nvSpPr>
          <p:spPr>
            <a:xfrm>
              <a:off x="3600" y="5800"/>
              <a:ext cx="5600" cy="4600"/>
            </a:xfrm>
            <a:prstGeom prst="roundRect">
              <a:avLst>
                <a:gd name="adj" fmla="val 3478"/>
              </a:avLst>
            </a:prstGeom>
            <a:solidFill>
              <a:srgbClr val="FFFFFF">
                <a:alpha val="10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3" name="AutoShape 17"/>
            <p:cNvSpPr/>
            <p:nvPr>
              <p:custDataLst>
                <p:tags r:id="rId3"/>
              </p:custDataLst>
            </p:nvPr>
          </p:nvSpPr>
          <p:spPr>
            <a:xfrm>
              <a:off x="3600" y="5800"/>
              <a:ext cx="5600" cy="720"/>
            </a:xfrm>
            <a:prstGeom prst="roundRect">
              <a:avLst>
                <a:gd name="adj" fmla="val 22222"/>
              </a:avLst>
            </a:prstGeom>
            <a:solidFill>
              <a:srgbClr val="EF4444">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18"/>
            <p:cNvSpPr/>
            <p:nvPr>
              <p:custDataLst>
                <p:tags r:id="rId4"/>
              </p:custDataLst>
            </p:nvPr>
          </p:nvSpPr>
          <p:spPr>
            <a:xfrm>
              <a:off x="3900" y="5900"/>
              <a:ext cx="50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Delete</a:t>
              </a:r>
              <a:endParaRPr lang="en-US" sz="1100"/>
            </a:p>
          </p:txBody>
        </p:sp>
        <p:sp>
          <p:nvSpPr>
            <p:cNvPr id="5" name="AutoShape 19"/>
            <p:cNvSpPr/>
            <p:nvPr>
              <p:custDataLst>
                <p:tags r:id="rId5"/>
              </p:custDataLst>
            </p:nvPr>
          </p:nvSpPr>
          <p:spPr>
            <a:xfrm>
              <a:off x="3900" y="6740"/>
              <a:ext cx="5000" cy="35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Deletes the currently selected design object or part</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Select the object to delete in the workspace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The selected object shows a selected state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Click Delete or press the DEL key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The software deletes the currently selected design element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You can use Undo to restore after deletion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7" name="图片 6"/>
          <p:cNvPicPr>
            <a:picLocks noChangeAspect="1"/>
          </p:cNvPicPr>
          <p:nvPr/>
        </p:nvPicPr>
        <p:blipFill>
          <a:blip r:embed="rId6"/>
          <a:stretch>
            <a:fillRect/>
          </a:stretch>
        </p:blipFill>
        <p:spPr>
          <a:xfrm>
            <a:off x="2280920" y="1031875"/>
            <a:ext cx="9817735" cy="585851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2" name="组合 31"/>
          <p:cNvGrpSpPr/>
          <p:nvPr>
            <p:custDataLst>
              <p:tags r:id="rId1"/>
            </p:custDataLst>
          </p:nvPr>
        </p:nvGrpSpPr>
        <p:grpSpPr>
          <a:xfrm>
            <a:off x="0" y="0"/>
            <a:ext cx="2226945" cy="6869430"/>
            <a:chOff x="10000" y="5800"/>
            <a:chExt cx="5600" cy="4600"/>
          </a:xfrm>
        </p:grpSpPr>
        <p:sp>
          <p:nvSpPr>
            <p:cNvPr id="2" name="AutoShape 20"/>
            <p:cNvSpPr/>
            <p:nvPr>
              <p:custDataLst>
                <p:tags r:id="rId2"/>
              </p:custDataLst>
            </p:nvPr>
          </p:nvSpPr>
          <p:spPr>
            <a:xfrm>
              <a:off x="10000" y="5800"/>
              <a:ext cx="5600" cy="4600"/>
            </a:xfrm>
            <a:prstGeom prst="roundRect">
              <a:avLst>
                <a:gd name="adj" fmla="val 3478"/>
              </a:avLst>
            </a:prstGeom>
            <a:solidFill>
              <a:srgbClr val="FFFFFF">
                <a:alpha val="100000"/>
              </a:srgbClr>
            </a:solidFill>
            <a:ln w="12700" cap="flat" cmpd="sng">
              <a:solidFill>
                <a:srgbClr val="8B5CF6">
                  <a:alpha val="30000"/>
                </a:srgbClr>
              </a:solidFill>
              <a:prstDash val="solid"/>
              <a:round/>
            </a:ln>
          </p:spPr>
          <p:txBody>
            <a:bodyPr vert="horz" wrap="square" lIns="63500" tIns="63500" rIns="63500" bIns="63500" rtlCol="0" anchor="ctr"/>
            <a:lstStyle/>
            <a:p>
              <a:pPr algn="ctr">
                <a:defRPr/>
              </a:pPr>
            </a:p>
          </p:txBody>
        </p:sp>
        <p:sp>
          <p:nvSpPr>
            <p:cNvPr id="3" name="AutoShape 21"/>
            <p:cNvSpPr/>
            <p:nvPr>
              <p:custDataLst>
                <p:tags r:id="rId3"/>
              </p:custDataLst>
            </p:nvPr>
          </p:nvSpPr>
          <p:spPr>
            <a:xfrm>
              <a:off x="10000" y="5800"/>
              <a:ext cx="5600" cy="720"/>
            </a:xfrm>
            <a:prstGeom prst="roundRect">
              <a:avLst>
                <a:gd name="adj" fmla="val 22222"/>
              </a:avLst>
            </a:prstGeom>
            <a:solidFill>
              <a:srgbClr val="8B5C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22"/>
            <p:cNvSpPr/>
            <p:nvPr>
              <p:custDataLst>
                <p:tags r:id="rId4"/>
              </p:custDataLst>
            </p:nvPr>
          </p:nvSpPr>
          <p:spPr>
            <a:xfrm>
              <a:off x="10300" y="5900"/>
              <a:ext cx="50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Clear</a:t>
              </a:r>
              <a:endParaRPr lang="en-US" sz="1100"/>
            </a:p>
          </p:txBody>
        </p:sp>
        <p:sp>
          <p:nvSpPr>
            <p:cNvPr id="5" name="AutoShape 23"/>
            <p:cNvSpPr/>
            <p:nvPr>
              <p:custDataLst>
                <p:tags r:id="rId5"/>
              </p:custDataLst>
            </p:nvPr>
          </p:nvSpPr>
          <p:spPr>
            <a:xfrm>
              <a:off x="10300" y="6740"/>
              <a:ext cx="5000" cy="35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Empties all design parts in the current design platform</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Effect:</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All parts are removed at once, and the canvas becomes blank again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Empty the current design area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Start a new design task from scratch</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Remove all parts on the current page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Clean up before importing new template data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Before the operation, confirm that the needed files have been saved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6" name="图片 5"/>
          <p:cNvPicPr>
            <a:picLocks noChangeAspect="1"/>
          </p:cNvPicPr>
          <p:nvPr/>
        </p:nvPicPr>
        <p:blipFill>
          <a:blip r:embed="rId6"/>
          <a:stretch>
            <a:fillRect/>
          </a:stretch>
        </p:blipFill>
        <p:spPr>
          <a:xfrm>
            <a:off x="2271395" y="1062355"/>
            <a:ext cx="9731375" cy="580644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11 Detailed Features ③ Hole Handling &amp; Object Grouping</a:t>
            </a:r>
            <a:endParaRPr lang="en-US" sz="1100"/>
          </a:p>
        </p:txBody>
      </p:sp>
      <p:sp>
        <p:nvSpPr>
          <p:cNvPr id="4" name="AutoShape 4"/>
          <p:cNvSpPr/>
          <p:nvPr>
            <p:custDataLst>
              <p:tags r:id="rId1"/>
            </p:custDataLst>
          </p:nvPr>
        </p:nvSpPr>
        <p:spPr>
          <a:xfrm>
            <a:off x="0" y="635000"/>
            <a:ext cx="2552065" cy="6223000"/>
          </a:xfrm>
          <a:prstGeom prst="roundRect">
            <a:avLst>
              <a:gd name="adj" fmla="val 3636"/>
            </a:avLst>
          </a:prstGeom>
          <a:solidFill>
            <a:srgbClr val="FFFFFF">
              <a:alpha val="100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5" name="AutoShape 5"/>
          <p:cNvSpPr/>
          <p:nvPr>
            <p:custDataLst>
              <p:tags r:id="rId2"/>
            </p:custDataLst>
          </p:nvPr>
        </p:nvSpPr>
        <p:spPr>
          <a:xfrm>
            <a:off x="0" y="635000"/>
            <a:ext cx="2569210" cy="798830"/>
          </a:xfrm>
          <a:prstGeom prst="roundRect">
            <a:avLst>
              <a:gd name="adj" fmla="val 22222"/>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custDataLst>
              <p:tags r:id="rId3"/>
            </p:custDataLst>
          </p:nvPr>
        </p:nvSpPr>
        <p:spPr>
          <a:xfrm>
            <a:off x="190500" y="698500"/>
            <a:ext cx="2378710" cy="73469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Delete Hole</a:t>
            </a:r>
            <a:endParaRPr lang="en-US" sz="1100"/>
          </a:p>
        </p:txBody>
      </p:sp>
      <p:sp>
        <p:nvSpPr>
          <p:cNvPr id="7" name="AutoShape 7"/>
          <p:cNvSpPr/>
          <p:nvPr>
            <p:custDataLst>
              <p:tags r:id="rId4"/>
            </p:custDataLst>
          </p:nvPr>
        </p:nvSpPr>
        <p:spPr>
          <a:xfrm>
            <a:off x="190500" y="1231900"/>
            <a:ext cx="2378710" cy="466725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Deletes internal holes or cut-out areas on the selected film piece</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 hole exists but is not needed in actual film cutting</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Select the film part to edit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Select the hole area inside the film to delete (it turns red)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Right-click on a blank area to delete the selected hole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Check that the hole has disappeared and the film outline remains unchanged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Only targets internal holes; not the same as Delete which removes objects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8" name="图片 7"/>
          <p:cNvPicPr>
            <a:picLocks noChangeAspect="1"/>
          </p:cNvPicPr>
          <p:nvPr/>
        </p:nvPicPr>
        <p:blipFill>
          <a:blip r:embed="rId5"/>
          <a:stretch>
            <a:fillRect/>
          </a:stretch>
        </p:blipFill>
        <p:spPr>
          <a:xfrm>
            <a:off x="2736215" y="1433195"/>
            <a:ext cx="9152890" cy="546227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0" name="组合 19"/>
          <p:cNvGrpSpPr/>
          <p:nvPr>
            <p:custDataLst>
              <p:tags r:id="rId1"/>
            </p:custDataLst>
          </p:nvPr>
        </p:nvGrpSpPr>
        <p:grpSpPr>
          <a:xfrm>
            <a:off x="0" y="0"/>
            <a:ext cx="2479040" cy="6858000"/>
            <a:chOff x="10000" y="1300"/>
            <a:chExt cx="8400" cy="4400"/>
          </a:xfrm>
        </p:grpSpPr>
        <p:sp>
          <p:nvSpPr>
            <p:cNvPr id="8" name="AutoShape 8"/>
            <p:cNvSpPr/>
            <p:nvPr>
              <p:custDataLst>
                <p:tags r:id="rId2"/>
              </p:custDataLst>
            </p:nvPr>
          </p:nvSpPr>
          <p:spPr>
            <a:xfrm>
              <a:off x="10000" y="1300"/>
              <a:ext cx="8400" cy="4400"/>
            </a:xfrm>
            <a:prstGeom prst="roundRect">
              <a:avLst>
                <a:gd name="adj" fmla="val 3636"/>
              </a:avLst>
            </a:prstGeom>
            <a:solidFill>
              <a:srgbClr val="FFFFFF">
                <a:alpha val="10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3"/>
              </p:custDataLst>
            </p:nvPr>
          </p:nvSpPr>
          <p:spPr>
            <a:xfrm>
              <a:off x="10000" y="1300"/>
              <a:ext cx="8400" cy="720"/>
            </a:xfrm>
            <a:prstGeom prst="roundRect">
              <a:avLst>
                <a:gd name="adj" fmla="val 22222"/>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custDataLst>
                <p:tags r:id="rId4"/>
              </p:custDataLst>
            </p:nvPr>
          </p:nvSpPr>
          <p:spPr>
            <a:xfrm>
              <a:off x="10300" y="1400"/>
              <a:ext cx="78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Create Hole</a:t>
              </a:r>
              <a:endParaRPr lang="en-US" sz="1100"/>
            </a:p>
          </p:txBody>
        </p:sp>
        <p:sp>
          <p:nvSpPr>
            <p:cNvPr id="11" name="AutoShape 11"/>
            <p:cNvSpPr/>
            <p:nvPr>
              <p:custDataLst>
                <p:tags r:id="rId5"/>
              </p:custDataLst>
            </p:nvPr>
          </p:nvSpPr>
          <p:spPr>
            <a:xfrm>
              <a:off x="10300" y="2240"/>
              <a:ext cx="7800" cy="33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Creates internal holes (cut-out areas) on an existing film piece</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Sensor areas, screw holes, decorative structures, areas not to be covered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Select the target film piece for hole creation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Click Create Hole on the top toolbar</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Follow the prompts to create the cut-out area inside the film</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After completion, check whether a new cut-out area has formed inside the film</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Ensure the hole is within the valid area, and check that the position and size match the actual vehicle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6"/>
          <a:stretch>
            <a:fillRect/>
          </a:stretch>
        </p:blipFill>
        <p:spPr>
          <a:xfrm>
            <a:off x="2548890" y="1160145"/>
            <a:ext cx="9453880" cy="564197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custDataLst>
              <p:tags r:id="rId1"/>
            </p:custDataLst>
          </p:nvPr>
        </p:nvGrpSpPr>
        <p:grpSpPr>
          <a:xfrm>
            <a:off x="635" y="13335"/>
            <a:ext cx="2372995" cy="6844030"/>
            <a:chOff x="10000" y="6000"/>
            <a:chExt cx="8400" cy="4400"/>
          </a:xfrm>
        </p:grpSpPr>
        <p:sp>
          <p:nvSpPr>
            <p:cNvPr id="16" name="AutoShape 16"/>
            <p:cNvSpPr/>
            <p:nvPr>
              <p:custDataLst>
                <p:tags r:id="rId2"/>
              </p:custDataLst>
            </p:nvPr>
          </p:nvSpPr>
          <p:spPr>
            <a:xfrm>
              <a:off x="10000" y="6000"/>
              <a:ext cx="8400" cy="4400"/>
            </a:xfrm>
            <a:prstGeom prst="roundRect">
              <a:avLst>
                <a:gd name="adj" fmla="val 3636"/>
              </a:avLst>
            </a:prstGeom>
            <a:solidFill>
              <a:srgbClr val="FFFFFF">
                <a:alpha val="10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17" name="AutoShape 17"/>
            <p:cNvSpPr/>
            <p:nvPr>
              <p:custDataLst>
                <p:tags r:id="rId3"/>
              </p:custDataLst>
            </p:nvPr>
          </p:nvSpPr>
          <p:spPr>
            <a:xfrm>
              <a:off x="10000" y="6000"/>
              <a:ext cx="8400" cy="720"/>
            </a:xfrm>
            <a:prstGeom prst="roundRect">
              <a:avLst>
                <a:gd name="adj" fmla="val 22222"/>
              </a:avLst>
            </a:prstGeom>
            <a:solidFill>
              <a:srgbClr val="EF4444">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custDataLst>
                <p:tags r:id="rId4"/>
              </p:custDataLst>
            </p:nvPr>
          </p:nvSpPr>
          <p:spPr>
            <a:xfrm>
              <a:off x="10300" y="6100"/>
              <a:ext cx="78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Ungroup</a:t>
              </a:r>
              <a:endParaRPr lang="en-US" sz="1100"/>
            </a:p>
          </p:txBody>
        </p:sp>
        <p:sp>
          <p:nvSpPr>
            <p:cNvPr id="19" name="AutoShape 19"/>
            <p:cNvSpPr/>
            <p:nvPr>
              <p:custDataLst>
                <p:tags r:id="rId5"/>
              </p:custDataLst>
            </p:nvPr>
          </p:nvSpPr>
          <p:spPr>
            <a:xfrm>
              <a:off x="10300" y="6940"/>
              <a:ext cx="7800" cy="33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Releases grouped parts and restores independent operation</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releasing, each can be operated separately:</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Move, delete, rotate, scale, edit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Click a grouped object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Click Ungroup on the top toolbar</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Confirm the split result; each part returns to an independent state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Each part can then be edited separately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Only releases the grouping relationship; no parts are deleted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6"/>
          <a:stretch>
            <a:fillRect/>
          </a:stretch>
        </p:blipFill>
        <p:spPr>
          <a:xfrm>
            <a:off x="2493010" y="1157605"/>
            <a:ext cx="9552940" cy="570039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1" name="组合 20"/>
          <p:cNvGrpSpPr/>
          <p:nvPr>
            <p:custDataLst>
              <p:tags r:id="rId1"/>
            </p:custDataLst>
          </p:nvPr>
        </p:nvGrpSpPr>
        <p:grpSpPr>
          <a:xfrm>
            <a:off x="26035" y="7620"/>
            <a:ext cx="2430145" cy="6850380"/>
            <a:chOff x="800" y="6000"/>
            <a:chExt cx="8800" cy="4400"/>
          </a:xfrm>
        </p:grpSpPr>
        <p:sp>
          <p:nvSpPr>
            <p:cNvPr id="12" name="AutoShape 12"/>
            <p:cNvSpPr/>
            <p:nvPr>
              <p:custDataLst>
                <p:tags r:id="rId2"/>
              </p:custDataLst>
            </p:nvPr>
          </p:nvSpPr>
          <p:spPr>
            <a:xfrm>
              <a:off x="800" y="6000"/>
              <a:ext cx="8800" cy="4400"/>
            </a:xfrm>
            <a:prstGeom prst="roundRect">
              <a:avLst>
                <a:gd name="adj" fmla="val 3636"/>
              </a:avLst>
            </a:prstGeom>
            <a:solidFill>
              <a:srgbClr val="FFFFFF">
                <a:alpha val="100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3" name="AutoShape 13"/>
            <p:cNvSpPr/>
            <p:nvPr>
              <p:custDataLst>
                <p:tags r:id="rId3"/>
              </p:custDataLst>
            </p:nvPr>
          </p:nvSpPr>
          <p:spPr>
            <a:xfrm>
              <a:off x="800" y="6000"/>
              <a:ext cx="8800" cy="720"/>
            </a:xfrm>
            <a:prstGeom prst="roundRect">
              <a:avLst>
                <a:gd name="adj" fmla="val 22222"/>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custDataLst>
                <p:tags r:id="rId4"/>
              </p:custDataLst>
            </p:nvPr>
          </p:nvSpPr>
          <p:spPr>
            <a:xfrm>
              <a:off x="1100" y="6100"/>
              <a:ext cx="82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Group</a:t>
              </a:r>
              <a:endParaRPr lang="en-US" sz="1100"/>
            </a:p>
          </p:txBody>
        </p:sp>
        <p:sp>
          <p:nvSpPr>
            <p:cNvPr id="15" name="AutoShape 15"/>
            <p:cNvSpPr/>
            <p:nvPr>
              <p:custDataLst>
                <p:tags r:id="rId5"/>
              </p:custDataLst>
            </p:nvPr>
          </p:nvSpPr>
          <p:spPr>
            <a:xfrm>
              <a:off x="1100" y="6940"/>
              <a:ext cx="8200" cy="33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Combines multiple independent parts into a whole</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grouping, the whole can be operated:</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Move, copy, rotate, scale, lay out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Box-select or individually select the parts to group</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Confirm that all parts are selected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Click Group, and the software combines the objects into a whole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After grouping, you can drag the whole grouped object directly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Does not change the shape of each part, only the operation relationship</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6"/>
          <a:stretch>
            <a:fillRect/>
          </a:stretch>
        </p:blipFill>
        <p:spPr>
          <a:xfrm>
            <a:off x="2549525" y="1180465"/>
            <a:ext cx="9514840" cy="567753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11 Detailed Features ④ Graphic Transformation</a:t>
            </a:r>
            <a:endParaRPr lang="en-US" sz="1100"/>
          </a:p>
        </p:txBody>
      </p:sp>
      <p:sp>
        <p:nvSpPr>
          <p:cNvPr id="4" name="AutoShape 4"/>
          <p:cNvSpPr/>
          <p:nvPr>
            <p:custDataLst>
              <p:tags r:id="rId1"/>
            </p:custDataLst>
          </p:nvPr>
        </p:nvSpPr>
        <p:spPr>
          <a:xfrm>
            <a:off x="0" y="635000"/>
            <a:ext cx="2453005" cy="6223000"/>
          </a:xfrm>
          <a:prstGeom prst="roundRect">
            <a:avLst>
              <a:gd name="adj" fmla="val 3636"/>
            </a:avLst>
          </a:prstGeom>
          <a:solidFill>
            <a:srgbClr val="FFFFFF">
              <a:alpha val="100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5" name="AutoShape 5"/>
          <p:cNvSpPr/>
          <p:nvPr>
            <p:custDataLst>
              <p:tags r:id="rId2"/>
            </p:custDataLst>
          </p:nvPr>
        </p:nvSpPr>
        <p:spPr>
          <a:xfrm>
            <a:off x="0" y="635000"/>
            <a:ext cx="2453005" cy="1017905"/>
          </a:xfrm>
          <a:prstGeom prst="roundRect">
            <a:avLst>
              <a:gd name="adj" fmla="val 22222"/>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custDataLst>
              <p:tags r:id="rId3"/>
            </p:custDataLst>
          </p:nvPr>
        </p:nvSpPr>
        <p:spPr>
          <a:xfrm>
            <a:off x="190500" y="698500"/>
            <a:ext cx="2286635" cy="73469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Mirror</a:t>
            </a:r>
            <a:endParaRPr lang="en-US" sz="1100"/>
          </a:p>
        </p:txBody>
      </p:sp>
      <p:sp>
        <p:nvSpPr>
          <p:cNvPr id="7" name="AutoShape 7"/>
          <p:cNvSpPr/>
          <p:nvPr>
            <p:custDataLst>
              <p:tags r:id="rId4"/>
            </p:custDataLst>
          </p:nvPr>
        </p:nvSpPr>
        <p:spPr>
          <a:xfrm>
            <a:off x="24765" y="1496695"/>
            <a:ext cx="2452370" cy="5301615"/>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Mirrors the selected film piece or graphic</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Handling left-right symmetric vehicle parts (generating the right door from the left door)</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target film → click Mirror → draw a horizontal line → right-click to confirm</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Check points:</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Whether the left-right direction is correct</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Graphic dimensions, positioning holes, special structures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Whether the curved outline meets requirements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Do not judge merely by "looks symmetric" — check item by item</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8" name="图片 7"/>
          <p:cNvPicPr>
            <a:picLocks noChangeAspect="1"/>
          </p:cNvPicPr>
          <p:nvPr/>
        </p:nvPicPr>
        <p:blipFill>
          <a:blip r:embed="rId5"/>
          <a:stretch>
            <a:fillRect/>
          </a:stretch>
        </p:blipFill>
        <p:spPr>
          <a:xfrm>
            <a:off x="2624455" y="1139190"/>
            <a:ext cx="9483725" cy="56597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01 Software Download</a:t>
            </a:r>
            <a:endParaRPr lang="en-US" sz="1100"/>
          </a:p>
        </p:txBody>
      </p:sp>
      <p:sp>
        <p:nvSpPr>
          <p:cNvPr id="4" name="AutoShape 4"/>
          <p:cNvSpPr/>
          <p:nvPr/>
        </p:nvSpPr>
        <p:spPr>
          <a:xfrm>
            <a:off x="508000" y="8890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Get the DATACUT Installer</a:t>
            </a:r>
            <a:endParaRPr lang="en-US" sz="1100"/>
          </a:p>
        </p:txBody>
      </p:sp>
      <p:sp>
        <p:nvSpPr>
          <p:cNvPr id="5" name="AutoShape 5"/>
          <p:cNvSpPr/>
          <p:nvPr/>
        </p:nvSpPr>
        <p:spPr>
          <a:xfrm>
            <a:off x="508000" y="1460500"/>
            <a:ext cx="5588000" cy="825500"/>
          </a:xfrm>
          <a:prstGeom prst="roundRect">
            <a:avLst>
              <a:gd name="adj" fmla="val 12307"/>
            </a:avLst>
          </a:prstGeom>
          <a:solidFill>
            <a:srgbClr val="2563EB">
              <a:alpha val="8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698500" y="1549400"/>
            <a:ext cx="5207000" cy="6604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Download URL:</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https://cut.datalabcloud.com/DATACUT_Setup.exe</a:t>
            </a:r>
            <a:endParaRPr lang="en-US" sz="1100"/>
          </a:p>
          <a:p>
            <a:pPr marL="0" indent="0" algn="l">
              <a:lnSpc>
                <a:spcPct val="117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Installer file: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DATACUT_Setup.exe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508000" y="23495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Steps</a:t>
            </a:r>
            <a:endParaRPr lang="en-US" sz="1100"/>
          </a:p>
        </p:txBody>
      </p:sp>
      <p:sp>
        <p:nvSpPr>
          <p:cNvPr id="8" name="AutoShape 8"/>
          <p:cNvSpPr/>
          <p:nvPr/>
        </p:nvSpPr>
        <p:spPr>
          <a:xfrm>
            <a:off x="508000" y="2730500"/>
            <a:ext cx="5588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50000"/>
              </a:lnSpc>
              <a:defRPr/>
            </a:pPr>
            <a:r>
              <a:rPr lang="en-US" sz="14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1.</a:t>
            </a: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Open a browser (Chrome or Edge recommended)</a:t>
            </a:r>
            <a:endParaRPr lang="en-US" sz="1100"/>
          </a:p>
          <a:p>
            <a:pPr marL="0" indent="0" algn="l">
              <a:lnSpc>
                <a:spcPct val="150000"/>
              </a:lnSpc>
            </a:pPr>
            <a:r>
              <a:rPr lang="en-US" sz="14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2.</a:t>
            </a: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Enter the download URL in the address bar</a:t>
            </a:r>
            <a:endPar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4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3.</a:t>
            </a: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The browser starts downloading the installer automatically</a:t>
            </a:r>
            <a:endPar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4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4.</a:t>
            </a: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Wait for the download to finish and open the download folder</a:t>
            </a:r>
            <a:endPar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508000" y="49530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rPr>
              <a:t>Notes</a:t>
            </a:r>
            <a:endParaRPr lang="en-US" sz="1100"/>
          </a:p>
        </p:txBody>
      </p:sp>
      <p:sp>
        <p:nvSpPr>
          <p:cNvPr id="10" name="AutoShape 10"/>
          <p:cNvSpPr/>
          <p:nvPr/>
        </p:nvSpPr>
        <p:spPr>
          <a:xfrm>
            <a:off x="508000" y="5308600"/>
            <a:ext cx="5588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Ensure the network connection is stable; do not close the browser during the download</a:t>
            </a:r>
            <a:endParaRPr lang="en-US" sz="1100"/>
          </a:p>
          <a:p>
            <a:pPr marL="0" indent="0" algn="l">
              <a:lnSpc>
                <a:spcPct val="133000"/>
              </a:lnSpc>
            </a:pPr>
            <a:r>
              <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Save to a fixed location for easy installation and maintenance later</a:t>
            </a:r>
            <a:endPar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If a security warning appears, confirm the file comes from the official URL and continue</a:t>
            </a:r>
            <a:endPar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6477000" y="4064000"/>
            <a:ext cx="5207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Fig: Datacut installer download page</a:t>
            </a:r>
            <a:endParaRPr lang="en-US" sz="1100"/>
          </a:p>
        </p:txBody>
      </p:sp>
      <p:sp>
        <p:nvSpPr>
          <p:cNvPr id="13" name="AutoShape 13"/>
          <p:cNvSpPr/>
          <p:nvPr/>
        </p:nvSpPr>
        <p:spPr>
          <a:xfrm>
            <a:off x="6477000" y="4699000"/>
            <a:ext cx="5207000" cy="1778000"/>
          </a:xfrm>
          <a:prstGeom prst="roundRect">
            <a:avLst>
              <a:gd name="adj" fmla="val 5714"/>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6731000" y="4889500"/>
            <a:ext cx="4699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Interface description</a:t>
            </a:r>
            <a:endParaRPr lang="en-US" sz="1100"/>
          </a:p>
          <a:p>
            <a:pPr marL="0" indent="0" algn="l">
              <a:lnSpc>
                <a:spcPct val="133000"/>
              </a:lnSpc>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① Browser address bar — shows the official download URL</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② Download task window — shows DATACUT_Setup.exe</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Once the download is complete, proceed to installation</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6" name="图片 15" descr="dl-address"/>
          <p:cNvPicPr>
            <a:picLocks noChangeAspect="1"/>
          </p:cNvPicPr>
          <p:nvPr/>
        </p:nvPicPr>
        <p:blipFill>
          <a:blip r:embed="rId1"/>
          <a:stretch>
            <a:fillRect/>
          </a:stretch>
        </p:blipFill>
        <p:spPr>
          <a:xfrm>
            <a:off x="6368415" y="839470"/>
            <a:ext cx="5206365" cy="310705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0" name="组合 19"/>
          <p:cNvGrpSpPr/>
          <p:nvPr>
            <p:custDataLst>
              <p:tags r:id="rId1"/>
            </p:custDataLst>
          </p:nvPr>
        </p:nvGrpSpPr>
        <p:grpSpPr>
          <a:xfrm>
            <a:off x="0" y="635"/>
            <a:ext cx="2447290" cy="6777355"/>
            <a:chOff x="10000" y="1300"/>
            <a:chExt cx="8400" cy="4400"/>
          </a:xfrm>
        </p:grpSpPr>
        <p:sp>
          <p:nvSpPr>
            <p:cNvPr id="8" name="AutoShape 8"/>
            <p:cNvSpPr/>
            <p:nvPr>
              <p:custDataLst>
                <p:tags r:id="rId2"/>
              </p:custDataLst>
            </p:nvPr>
          </p:nvSpPr>
          <p:spPr>
            <a:xfrm>
              <a:off x="10000" y="1300"/>
              <a:ext cx="8400" cy="4400"/>
            </a:xfrm>
            <a:prstGeom prst="roundRect">
              <a:avLst>
                <a:gd name="adj" fmla="val 3636"/>
              </a:avLst>
            </a:prstGeom>
            <a:solidFill>
              <a:srgbClr val="FFFFFF">
                <a:alpha val="10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9" name="AutoShape 9"/>
            <p:cNvSpPr/>
            <p:nvPr>
              <p:custDataLst>
                <p:tags r:id="rId3"/>
              </p:custDataLst>
            </p:nvPr>
          </p:nvSpPr>
          <p:spPr>
            <a:xfrm>
              <a:off x="10000" y="1300"/>
              <a:ext cx="8400" cy="720"/>
            </a:xfrm>
            <a:prstGeom prst="roundRect">
              <a:avLst>
                <a:gd name="adj" fmla="val 22222"/>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custDataLst>
                <p:tags r:id="rId4"/>
              </p:custDataLst>
            </p:nvPr>
          </p:nvSpPr>
          <p:spPr>
            <a:xfrm>
              <a:off x="10300" y="1400"/>
              <a:ext cx="7800" cy="52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Divide</a:t>
              </a:r>
              <a:endParaRPr lang="en-US" sz="1100"/>
            </a:p>
          </p:txBody>
        </p:sp>
        <p:sp>
          <p:nvSpPr>
            <p:cNvPr id="11" name="AutoShape 11"/>
            <p:cNvSpPr/>
            <p:nvPr>
              <p:custDataLst>
                <p:tags r:id="rId5"/>
              </p:custDataLst>
            </p:nvPr>
          </p:nvSpPr>
          <p:spPr>
            <a:xfrm>
              <a:off x="10300" y="2240"/>
              <a:ext cx="7800" cy="33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Splits a complete film piece into multiple independent parts at specified positions</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Film piece too large, segmented installation needed, or material size limits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target film → click Divide → set the split position → finish splitting</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splitting, each part can be separately:</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Moved, rotated, laid out, deleted, modified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Set the split position based on installation needs and material width</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Unreasonable splits may cause splicing difficulties and unreasonable seams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6"/>
          <a:stretch>
            <a:fillRect/>
          </a:stretch>
        </p:blipFill>
        <p:spPr>
          <a:xfrm>
            <a:off x="2518410" y="1143000"/>
            <a:ext cx="9577070" cy="5715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AutoShape 12"/>
          <p:cNvSpPr/>
          <p:nvPr>
            <p:custDataLst>
              <p:tags r:id="rId1"/>
            </p:custDataLst>
          </p:nvPr>
        </p:nvSpPr>
        <p:spPr>
          <a:xfrm>
            <a:off x="0" y="0"/>
            <a:ext cx="2533015" cy="6821170"/>
          </a:xfrm>
          <a:prstGeom prst="roundRect">
            <a:avLst>
              <a:gd name="adj" fmla="val 3636"/>
            </a:avLst>
          </a:prstGeom>
          <a:solidFill>
            <a:srgbClr val="FFFFFF">
              <a:alpha val="100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3" name="AutoShape 13"/>
          <p:cNvSpPr/>
          <p:nvPr>
            <p:custDataLst>
              <p:tags r:id="rId2"/>
            </p:custDataLst>
          </p:nvPr>
        </p:nvSpPr>
        <p:spPr>
          <a:xfrm>
            <a:off x="0" y="0"/>
            <a:ext cx="2533015" cy="1116330"/>
          </a:xfrm>
          <a:prstGeom prst="roundRect">
            <a:avLst>
              <a:gd name="adj" fmla="val 22222"/>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custDataLst>
              <p:tags r:id="rId3"/>
            </p:custDataLst>
          </p:nvPr>
        </p:nvSpPr>
        <p:spPr>
          <a:xfrm>
            <a:off x="190500" y="63500"/>
            <a:ext cx="2360930" cy="80645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Merge</a:t>
            </a:r>
            <a:endParaRPr lang="en-US" sz="1100"/>
          </a:p>
        </p:txBody>
      </p:sp>
      <p:sp>
        <p:nvSpPr>
          <p:cNvPr id="15" name="AutoShape 15"/>
          <p:cNvSpPr/>
          <p:nvPr>
            <p:custDataLst>
              <p:tags r:id="rId4"/>
            </p:custDataLst>
          </p:nvPr>
        </p:nvSpPr>
        <p:spPr>
          <a:xfrm>
            <a:off x="18415" y="1115695"/>
            <a:ext cx="2533015" cy="564896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Combines two overlapping parts into one whole</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Description: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software automatically recognizes the overlapping area and handles the boundary — the reverse of Divide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endPar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Select the two parts to merge (they must overlap)</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Confirm the overlapping area (highlighted in red)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Click Merge, and the software handles the overlapping boundary automatically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Check the merge result; reselect the object to confirm completion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Note: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Only applies to parts that overlap</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 name="图片 1"/>
          <p:cNvPicPr>
            <a:picLocks noChangeAspect="1"/>
          </p:cNvPicPr>
          <p:nvPr/>
        </p:nvPicPr>
        <p:blipFill>
          <a:blip r:embed="rId5"/>
          <a:stretch>
            <a:fillRect/>
          </a:stretch>
        </p:blipFill>
        <p:spPr>
          <a:xfrm>
            <a:off x="2612390" y="1193165"/>
            <a:ext cx="9491980" cy="566483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AutoShape 16"/>
          <p:cNvSpPr/>
          <p:nvPr>
            <p:custDataLst>
              <p:tags r:id="rId1"/>
            </p:custDataLst>
          </p:nvPr>
        </p:nvSpPr>
        <p:spPr>
          <a:xfrm>
            <a:off x="0" y="57150"/>
            <a:ext cx="2649855" cy="6757035"/>
          </a:xfrm>
          <a:prstGeom prst="roundRect">
            <a:avLst>
              <a:gd name="adj" fmla="val 3636"/>
            </a:avLst>
          </a:prstGeom>
          <a:solidFill>
            <a:srgbClr val="FFFFFF">
              <a:alpha val="10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17" name="AutoShape 17"/>
          <p:cNvSpPr/>
          <p:nvPr>
            <p:custDataLst>
              <p:tags r:id="rId2"/>
            </p:custDataLst>
          </p:nvPr>
        </p:nvSpPr>
        <p:spPr>
          <a:xfrm>
            <a:off x="0" y="57150"/>
            <a:ext cx="2649220" cy="1110615"/>
          </a:xfrm>
          <a:prstGeom prst="roundRect">
            <a:avLst>
              <a:gd name="adj" fmla="val 22222"/>
            </a:avLst>
          </a:prstGeom>
          <a:solidFill>
            <a:srgbClr val="EF4444">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custDataLst>
              <p:tags r:id="rId3"/>
            </p:custDataLst>
          </p:nvPr>
        </p:nvSpPr>
        <p:spPr>
          <a:xfrm>
            <a:off x="190500" y="120650"/>
            <a:ext cx="2364105" cy="79819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Scale</a:t>
            </a:r>
            <a:endParaRPr lang="en-US" sz="1100"/>
          </a:p>
        </p:txBody>
      </p:sp>
      <p:sp>
        <p:nvSpPr>
          <p:cNvPr id="19" name="AutoShape 19"/>
          <p:cNvSpPr/>
          <p:nvPr>
            <p:custDataLst>
              <p:tags r:id="rId4"/>
            </p:custDataLst>
          </p:nvPr>
        </p:nvSpPr>
        <p:spPr>
          <a:xfrm>
            <a:off x="102235" y="1231265"/>
            <a:ext cx="2452370" cy="5445125"/>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Adjusts the overall size of the selected part</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Configurable: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X-direction scale factor, Y-direction scale factor</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Maintain aspect ratio:</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Keep the aspect ratio to avoid film distortion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Scaling Center:</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scaling center; a reference point can be specified manually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Scale notes:</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1.000000 = original size, 2.000000 = 2x enlarged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Recommendation: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Original paint protection film pieces should usually keep the aspect ratio</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part → click Scale → set the parameters → confirm scaling</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 name="图片 1"/>
          <p:cNvPicPr>
            <a:picLocks noChangeAspect="1"/>
          </p:cNvPicPr>
          <p:nvPr/>
        </p:nvPicPr>
        <p:blipFill>
          <a:blip r:embed="rId5"/>
          <a:stretch>
            <a:fillRect/>
          </a:stretch>
        </p:blipFill>
        <p:spPr>
          <a:xfrm>
            <a:off x="2649855" y="1167765"/>
            <a:ext cx="9462135" cy="564642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11 Detailed Features ⑤ Smart Layout &amp; History</a:t>
            </a:r>
            <a:endParaRPr lang="en-US" sz="1100"/>
          </a:p>
        </p:txBody>
      </p:sp>
      <p:sp>
        <p:nvSpPr>
          <p:cNvPr id="4" name="AutoShape 4"/>
          <p:cNvSpPr/>
          <p:nvPr/>
        </p:nvSpPr>
        <p:spPr>
          <a:xfrm>
            <a:off x="38100" y="676910"/>
            <a:ext cx="3736340" cy="6087110"/>
          </a:xfrm>
          <a:prstGeom prst="roundRect">
            <a:avLst>
              <a:gd name="adj" fmla="val 1758"/>
            </a:avLst>
          </a:prstGeom>
          <a:solidFill>
            <a:srgbClr val="FFFFFF">
              <a:alpha val="100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38100" y="676910"/>
            <a:ext cx="3736340" cy="507365"/>
          </a:xfrm>
          <a:prstGeom prst="roundRect">
            <a:avLst>
              <a:gd name="adj" fmla="val 2000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228600" y="740410"/>
            <a:ext cx="351155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Smart Layout</a:t>
            </a:r>
            <a:endParaRPr lang="en-US" sz="1100"/>
          </a:p>
        </p:txBody>
      </p:sp>
      <p:sp>
        <p:nvSpPr>
          <p:cNvPr id="7" name="AutoShape 7"/>
          <p:cNvSpPr/>
          <p:nvPr/>
        </p:nvSpPr>
        <p:spPr>
          <a:xfrm>
            <a:off x="228600" y="1311910"/>
            <a:ext cx="3511550" cy="507365"/>
          </a:xfrm>
          <a:prstGeom prst="rect">
            <a:avLst/>
          </a:prstGeom>
          <a:noFill/>
          <a:ln w="12700" cap="flat" cmpd="sng">
            <a:noFill/>
            <a:prstDash val="solid"/>
            <a:round/>
          </a:ln>
        </p:spPr>
        <p:txBody>
          <a:bodyPr vert="horz" wrap="square" lIns="0" tIns="0" rIns="0" bIns="0" rtlCol="0" anchor="ctr" anchorCtr="0"/>
          <a:lstStyle/>
          <a:p>
            <a:pPr marL="0" indent="0" algn="l">
              <a:lnSpc>
                <a:spcPct val="75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Automatically optimizes the layout positions of multiple film parts to improve material utilization</a:t>
            </a:r>
            <a:endParaRPr lang="en-US" sz="1100"/>
          </a:p>
          <a:p>
            <a:pPr marL="0" indent="0" algn="l">
              <a:lnSpc>
                <a:spcPct val="75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 case: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Process a large number of paint protection film parts at once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228600" y="1818640"/>
            <a:ext cx="3511550" cy="24066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Steps</a:t>
            </a:r>
            <a:endParaRPr lang="en-US" sz="1100"/>
          </a:p>
        </p:txBody>
      </p:sp>
      <p:sp>
        <p:nvSpPr>
          <p:cNvPr id="9" name="AutoShape 9"/>
          <p:cNvSpPr/>
          <p:nvPr/>
        </p:nvSpPr>
        <p:spPr>
          <a:xfrm>
            <a:off x="228600" y="2054860"/>
            <a:ext cx="3511550" cy="1079500"/>
          </a:xfrm>
          <a:prstGeom prst="rect">
            <a:avLst/>
          </a:prstGeom>
          <a:noFill/>
          <a:ln w="12700" cap="flat" cmpd="sng">
            <a:noFill/>
            <a:prstDash val="solid"/>
            <a:round/>
          </a:ln>
        </p:spPr>
        <p:txBody>
          <a:bodyPr vert="horz" wrap="square" lIns="0" tIns="0" rIns="0" bIns="0" rtlCol="0" anchor="ctr" anchorCtr="0"/>
          <a:lstStyle/>
          <a:p>
            <a:pPr marL="0" indent="0" algn="l">
              <a:lnSpc>
                <a:spcPct val="93000"/>
              </a:lnSpc>
              <a:defRPr/>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1. Prepare all film pieces to lay out (different body areas, parts already divided/mirrored/scaled)</a:t>
            </a:r>
            <a:endParaRPr lang="en-US" sz="1100"/>
          </a:p>
          <a:p>
            <a:pPr marL="0" indent="0" algn="l">
              <a:lnSpc>
                <a:spcPct val="9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2. Select the objects to auto-layout; the software shows the selected count</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9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3. Click Smart Layout to enter the Smart Nesting interface</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93000"/>
              </a:lnSpc>
            </a:pP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4. Set the parameters and click Start to run the smart layout</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228600" y="3111500"/>
            <a:ext cx="3511550" cy="21463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Smart Nesting Parameter Settings</a:t>
            </a:r>
            <a:endParaRPr lang="en-US" sz="1100"/>
          </a:p>
        </p:txBody>
      </p:sp>
      <p:sp>
        <p:nvSpPr>
          <p:cNvPr id="13" name="AutoShape 13"/>
          <p:cNvSpPr/>
          <p:nvPr/>
        </p:nvSpPr>
        <p:spPr>
          <a:xfrm>
            <a:off x="355600" y="5824855"/>
            <a:ext cx="3362325" cy="78867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endParaRPr lang="en-US" sz="1000" b="1"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95000"/>
              </a:lnSpc>
              <a:defRPr/>
            </a:pPr>
            <a:r>
              <a:rPr lang="en-US" sz="1000" b="1"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Important notes:</a:t>
            </a:r>
            <a:r>
              <a:rPr lang="en-US" sz="10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The layout can be adjusted manually afterwards, but safety spacing between parts must be maintained</a:t>
            </a:r>
            <a:endParaRPr lang="en-US" sz="1100"/>
          </a:p>
          <a:p>
            <a:pPr marL="0" indent="0" algn="l">
              <a:lnSpc>
                <a:spcPct val="95000"/>
              </a:lnSpc>
            </a:pPr>
            <a:r>
              <a:rPr lang="en-US" sz="10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Overlapping areas are highlighted in red; once found, move/rotate promptly to eliminate the overlap and avoid direct cutting</a:t>
            </a:r>
            <a:endParaRPr lang="en-US" sz="10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5745480" y="6121400"/>
            <a:ext cx="4572000" cy="25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Fig: Final result of Smart Layout</a:t>
            </a:r>
            <a:endParaRPr lang="en-US" sz="1100"/>
          </a:p>
        </p:txBody>
      </p:sp>
      <p:pic>
        <p:nvPicPr>
          <p:cNvPr id="20" name="图片 19"/>
          <p:cNvPicPr>
            <a:picLocks noChangeAspect="1"/>
          </p:cNvPicPr>
          <p:nvPr/>
        </p:nvPicPr>
        <p:blipFill>
          <a:blip r:embed="rId1"/>
          <a:stretch>
            <a:fillRect/>
          </a:stretch>
        </p:blipFill>
        <p:spPr>
          <a:xfrm>
            <a:off x="3774440" y="1121410"/>
            <a:ext cx="8441690" cy="5690870"/>
          </a:xfrm>
          <a:prstGeom prst="rect">
            <a:avLst/>
          </a:prstGeom>
        </p:spPr>
      </p:pic>
      <p:graphicFrame>
        <p:nvGraphicFramePr>
          <p:cNvPr id="16" name="Table 11"/>
          <p:cNvGraphicFramePr>
            <a:graphicFrameLocks noGrp="1"/>
          </p:cNvGraphicFramePr>
          <p:nvPr>
            <p:custDataLst>
              <p:tags r:id="rId2"/>
            </p:custDataLst>
          </p:nvPr>
        </p:nvGraphicFramePr>
        <p:xfrm>
          <a:off x="125095" y="3326130"/>
          <a:ext cx="3561715" cy="2821940"/>
        </p:xfrm>
        <a:graphic>
          <a:graphicData uri="http://schemas.openxmlformats.org/drawingml/2006/table">
            <a:tbl>
              <a:tblPr>
                <a:effectLst/>
              </a:tblPr>
              <a:tblGrid>
                <a:gridCol w="1066800"/>
                <a:gridCol w="2494915"/>
              </a:tblGrid>
              <a:tr h="370840">
                <a:tc>
                  <a:txBody>
                    <a:bodyPr rtlCol="0"/>
                    <a:lstStyle/>
                    <a:p>
                      <a:pPr marL="0" indent="0" algn="ctr">
                        <a:lnSpc>
                          <a:spcPct val="100000"/>
                        </a:lnSpc>
                        <a:defRPr/>
                      </a:pPr>
                      <a:r>
                        <a:rPr lang="en-US" sz="11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Parameter</a:t>
                      </a:r>
                      <a:endParaRPr lang="en-US" sz="1100"/>
                    </a:p>
                  </a:txBody>
                  <a:tcPr marL="101600" marR="101600" marT="101600" marB="101600" anchor="t" anchorCtr="0">
                    <a:lnL>
                      <a:noFill/>
                    </a:lnL>
                    <a:lnR>
                      <a:noFill/>
                    </a:lnR>
                    <a:lnT>
                      <a:noFill/>
                    </a:lnT>
                    <a:lnB>
                      <a:noFill/>
                    </a:lnB>
                    <a:solidFill>
                      <a:srgbClr val="2563EB">
                        <a:alpha val="10000"/>
                      </a:srgbClr>
                    </a:solidFill>
                  </a:tcPr>
                </a:tc>
                <a:tc>
                  <a:txBody>
                    <a:bodyPr rtlCol="0"/>
                    <a:lstStyle/>
                    <a:p>
                      <a:pPr marL="0" indent="0" algn="ctr">
                        <a:lnSpc>
                          <a:spcPct val="100000"/>
                        </a:lnSpc>
                        <a:defRPr/>
                      </a:pPr>
                      <a:r>
                        <a:rPr lang="en-US" sz="11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Description</a:t>
                      </a:r>
                      <a:endParaRPr lang="en-US" sz="1100"/>
                    </a:p>
                  </a:txBody>
                  <a:tcPr marL="101600" marR="101600" marT="101600" marB="101600" anchor="t" anchorCtr="0">
                    <a:lnL>
                      <a:noFill/>
                    </a:lnL>
                    <a:lnR>
                      <a:noFill/>
                    </a:lnR>
                    <a:lnT>
                      <a:noFill/>
                    </a:lnT>
                    <a:lnB>
                      <a:noFill/>
                    </a:lnB>
                    <a:solidFill>
                      <a:srgbClr val="2563EB">
                        <a:alpha val="10000"/>
                      </a:srgbClr>
                    </a:solidFill>
                  </a:tcPr>
                </a:tc>
              </a:tr>
              <a:tr h="292100">
                <a:tc>
                  <a:txBody>
                    <a:bodyPr rtlCol="0"/>
                    <a:lstStyle/>
                    <a:p>
                      <a:pPr marL="0" indent="0" algn="ctr">
                        <a:lnSpc>
                          <a:spcPct val="100000"/>
                        </a:lnSpc>
                        <a:defRPr/>
                      </a:pPr>
                      <a:r>
                        <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Cutting length</a:t>
                      </a:r>
                      <a:endParaRPr lang="en-US" sz="1100"/>
                    </a:p>
                  </a:txBody>
                  <a:tcPr marL="101600" marR="101600" marT="69850" marB="69850" anchor="t" anchorCtr="0">
                    <a:lnL>
                      <a:noFill/>
                    </a:lnL>
                    <a:lnR>
                      <a:noFill/>
                    </a:lnR>
                    <a:lnT>
                      <a:noFill/>
                    </a:lnT>
                    <a:lnB>
                      <a:noFill/>
                    </a:lnB>
                    <a:noFill/>
                  </a:tcPr>
                </a:tc>
                <a:tc>
                  <a:txBody>
                    <a:bodyPr rtlCol="0"/>
                    <a:lstStyle/>
                    <a:p>
                      <a:pPr marL="0" indent="0" algn="l">
                        <a:lnSpc>
                          <a:spcPct val="100000"/>
                        </a:lnSpc>
                        <a:defRPr/>
                      </a:pPr>
                      <a:r>
                        <a:rPr lang="en-US" sz="10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Material length, e.g. 15000.00 mm (15 m)</a:t>
                      </a:r>
                      <a:endParaRPr lang="en-US" sz="1100"/>
                    </a:p>
                  </a:txBody>
                  <a:tcPr marL="101600" marR="101600" marT="69850" marB="69850" anchor="t" anchorCtr="0">
                    <a:lnL>
                      <a:noFill/>
                    </a:lnL>
                    <a:lnR>
                      <a:noFill/>
                    </a:lnR>
                    <a:lnT>
                      <a:noFill/>
                    </a:lnT>
                    <a:lnB>
                      <a:noFill/>
                    </a:lnB>
                    <a:noFill/>
                  </a:tcPr>
                </a:tc>
              </a:tr>
              <a:tr h="292100">
                <a:tc>
                  <a:txBody>
                    <a:bodyPr rtlCol="0"/>
                    <a:lstStyle/>
                    <a:p>
                      <a:pPr marL="0" indent="0" algn="ctr">
                        <a:lnSpc>
                          <a:spcPct val="100000"/>
                        </a:lnSpc>
                        <a:defRPr/>
                      </a:pPr>
                      <a:r>
                        <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Cutting width</a:t>
                      </a:r>
                      <a:endParaRPr lang="en-US" sz="1100"/>
                    </a:p>
                  </a:txBody>
                  <a:tcPr marL="101600" marR="101600" marT="69850" marB="69850" anchor="t" anchorCtr="0">
                    <a:lnL>
                      <a:noFill/>
                    </a:lnL>
                    <a:lnR>
                      <a:noFill/>
                    </a:lnR>
                    <a:lnT>
                      <a:noFill/>
                    </a:lnT>
                    <a:lnB>
                      <a:noFill/>
                    </a:lnB>
                    <a:noFill/>
                  </a:tcPr>
                </a:tc>
                <a:tc>
                  <a:txBody>
                    <a:bodyPr rtlCol="0"/>
                    <a:lstStyle/>
                    <a:p>
                      <a:pPr marL="0" indent="0" algn="l">
                        <a:lnSpc>
                          <a:spcPct val="100000"/>
                        </a:lnSpc>
                        <a:defRPr/>
                      </a:pPr>
                      <a:r>
                        <a:rPr lang="en-US" sz="10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Effective material width, e.g. 1490.00 mm</a:t>
                      </a:r>
                      <a:endParaRPr lang="en-US" sz="1100"/>
                    </a:p>
                  </a:txBody>
                  <a:tcPr marL="101600" marR="101600" marT="69850" marB="69850" anchor="t" anchorCtr="0">
                    <a:lnL>
                      <a:noFill/>
                    </a:lnL>
                    <a:lnR>
                      <a:noFill/>
                    </a:lnR>
                    <a:lnT>
                      <a:noFill/>
                    </a:lnT>
                    <a:lnB>
                      <a:noFill/>
                    </a:lnB>
                    <a:noFill/>
                  </a:tcPr>
                </a:tc>
              </a:tr>
              <a:tr h="444500">
                <a:tc>
                  <a:txBody>
                    <a:bodyPr rtlCol="0"/>
                    <a:lstStyle/>
                    <a:p>
                      <a:pPr marL="0" indent="0" algn="ctr">
                        <a:lnSpc>
                          <a:spcPct val="100000"/>
                        </a:lnSpc>
                        <a:defRPr/>
                      </a:pPr>
                      <a:r>
                        <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Spacing</a:t>
                      </a:r>
                      <a:endParaRPr lang="en-US" sz="1100"/>
                    </a:p>
                  </a:txBody>
                  <a:tcPr marL="101600" marR="101600" marT="69850" marB="69850" anchor="t" anchorCtr="0">
                    <a:lnL>
                      <a:noFill/>
                    </a:lnL>
                    <a:lnR>
                      <a:noFill/>
                    </a:lnR>
                    <a:lnT>
                      <a:noFill/>
                    </a:lnT>
                    <a:lnB>
                      <a:noFill/>
                    </a:lnB>
                    <a:noFill/>
                  </a:tcPr>
                </a:tc>
                <a:tc>
                  <a:txBody>
                    <a:bodyPr rtlCol="0"/>
                    <a:lstStyle/>
                    <a:p>
                      <a:pPr marL="0" indent="0" algn="l">
                        <a:lnSpc>
                          <a:spcPct val="100000"/>
                        </a:lnSpc>
                        <a:defRPr/>
                      </a:pPr>
                      <a:r>
                        <a:rPr lang="en-US" sz="10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Safety spacing between parts, e.g. 2.00 mm</a:t>
                      </a:r>
                      <a:endParaRPr lang="en-US" sz="1100"/>
                    </a:p>
                  </a:txBody>
                  <a:tcPr marL="101600" marR="101600" marT="69850" marB="69850" anchor="t" anchorCtr="0">
                    <a:lnL>
                      <a:noFill/>
                    </a:lnL>
                    <a:lnR>
                      <a:noFill/>
                    </a:lnR>
                    <a:lnT>
                      <a:noFill/>
                    </a:lnT>
                    <a:lnB>
                      <a:noFill/>
                    </a:lnB>
                    <a:noFill/>
                  </a:tcPr>
                </a:tc>
              </a:tr>
              <a:tr h="1422400">
                <a:tc>
                  <a:txBody>
                    <a:bodyPr rtlCol="0"/>
                    <a:lstStyle/>
                    <a:p>
                      <a:pPr marL="0" indent="0" algn="ctr">
                        <a:lnSpc>
                          <a:spcPct val="100000"/>
                        </a:lnSpc>
                        <a:defRPr/>
                      </a:pPr>
                      <a:r>
                        <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Calculation time</a:t>
                      </a:r>
                      <a:endPar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ctr">
                        <a:lnSpc>
                          <a:spcPct val="100000"/>
                        </a:lnSpc>
                        <a:defRPr/>
                      </a:pPr>
                      <a:r>
                        <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a:t>
                      </a:r>
                      <a:r>
                        <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plit</a:t>
                      </a:r>
                      <a:endParaRPr lang="en-US" sz="10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ctr">
                        <a:lnSpc>
                          <a:spcPct val="100000"/>
                        </a:lnSpc>
                        <a:defRPr/>
                      </a:pPr>
                      <a:endParaRPr lang="en-US" sz="1100"/>
                    </a:p>
                  </a:txBody>
                  <a:tcPr marL="101600" marR="101600" marT="63500" marB="63500" anchor="t" anchorCtr="0">
                    <a:lnL>
                      <a:noFill/>
                    </a:lnL>
                    <a:lnR>
                      <a:noFill/>
                    </a:lnR>
                    <a:lnT>
                      <a:noFill/>
                    </a:lnT>
                    <a:lnB>
                      <a:noFill/>
                    </a:lnB>
                    <a:noFill/>
                  </a:tcPr>
                </a:tc>
                <a:tc>
                  <a:txBody>
                    <a:bodyPr rtlCol="0"/>
                    <a:lstStyle/>
                    <a:p>
                      <a:pPr marL="0" indent="0" algn="l">
                        <a:lnSpc>
                          <a:spcPct val="100000"/>
                        </a:lnSpc>
                        <a:defRPr/>
                      </a:pPr>
                      <a:r>
                        <a:rPr lang="en-US" sz="10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Smart layout calculation time; the longer, the more chances to optimize</a:t>
                      </a:r>
                      <a:endParaRPr lang="en-US" sz="10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endParaRPr lang="en-US" sz="10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defRPr/>
                      </a:pPr>
                      <a:r>
                        <a:rPr lang="zh-CN" altLang="en-US" sz="1100"/>
                        <a:t>Sectioning function: the auto-layout task can be divided into different lengths,</a:t>
                      </a:r>
                      <a:r>
                        <a:rPr lang="en-US" altLang="zh-CN" sz="1100"/>
                        <a:t>3m/4m/5m</a:t>
                      </a:r>
                      <a:r>
                        <a:rPr lang="zh-CN" altLang="en-US" sz="1100"/>
                        <a:t>or with custom lengths</a:t>
                      </a:r>
                      <a:endParaRPr lang="en-US" sz="1100"/>
                    </a:p>
                    <a:p>
                      <a:pPr marL="0" indent="0" algn="l">
                        <a:lnSpc>
                          <a:spcPct val="100000"/>
                        </a:lnSpc>
                        <a:defRPr/>
                      </a:pPr>
                      <a:endParaRPr lang="en-US" sz="1100"/>
                    </a:p>
                  </a:txBody>
                  <a:tcPr marL="101600" marR="101600" marT="63500" marB="63500" anchor="t" anchorCtr="0">
                    <a:lnL>
                      <a:noFill/>
                    </a:lnL>
                    <a:lnR>
                      <a:noFill/>
                    </a:lnR>
                    <a:lnT>
                      <a:noFill/>
                    </a:lnT>
                    <a:lnB>
                      <a:noFill/>
                    </a:lnB>
                    <a:no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1" name="组合 20"/>
          <p:cNvGrpSpPr/>
          <p:nvPr/>
        </p:nvGrpSpPr>
        <p:grpSpPr>
          <a:xfrm>
            <a:off x="0" y="635"/>
            <a:ext cx="2512060" cy="6624955"/>
            <a:chOff x="11200" y="7600"/>
            <a:chExt cx="7200" cy="2800"/>
          </a:xfrm>
        </p:grpSpPr>
        <p:sp>
          <p:nvSpPr>
            <p:cNvPr id="16" name="AutoShape 16"/>
            <p:cNvSpPr/>
            <p:nvPr/>
          </p:nvSpPr>
          <p:spPr>
            <a:xfrm>
              <a:off x="11200" y="7600"/>
              <a:ext cx="7200" cy="2800"/>
            </a:xfrm>
            <a:prstGeom prst="roundRect">
              <a:avLst>
                <a:gd name="adj" fmla="val 5714"/>
              </a:avLst>
            </a:prstGeom>
            <a:solidFill>
              <a:srgbClr val="FFFFFF">
                <a:alpha val="10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1200" y="7600"/>
              <a:ext cx="7200" cy="418"/>
            </a:xfrm>
            <a:prstGeom prst="roundRect">
              <a:avLst>
                <a:gd name="adj" fmla="val 22222"/>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11500" y="7700"/>
              <a:ext cx="6600" cy="199"/>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History</a:t>
              </a:r>
              <a:endParaRPr lang="en-US" sz="1100"/>
            </a:p>
          </p:txBody>
        </p:sp>
        <p:sp>
          <p:nvSpPr>
            <p:cNvPr id="19" name="AutoShape 19"/>
            <p:cNvSpPr/>
            <p:nvPr/>
          </p:nvSpPr>
          <p:spPr>
            <a:xfrm>
              <a:off x="11500" y="8500"/>
              <a:ext cx="6600" cy="17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View the operation history of the current design task</a:t>
              </a:r>
              <a:endParaRPr lang="en-US" sz="1100"/>
            </a:p>
            <a:p>
              <a:pPr marL="0" indent="0" algn="l">
                <a:lnSpc>
                  <a:spcPct val="142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Auto-save: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system auto-saves every 5 minutes</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Purpose:</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Understand the design process for easy operation management</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1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Prevents:</a:t>
              </a:r>
              <a:r>
                <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Data loss caused by improper operations or system failures</a:t>
              </a:r>
              <a:endParaRPr lang="en-US" sz="11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descr="配图1.History（历史记录）"/>
          <p:cNvPicPr>
            <a:picLocks noChangeAspect="1"/>
          </p:cNvPicPr>
          <p:nvPr/>
        </p:nvPicPr>
        <p:blipFill>
          <a:blip r:embed="rId1"/>
          <a:stretch>
            <a:fillRect/>
          </a:stretch>
        </p:blipFill>
        <p:spPr>
          <a:xfrm>
            <a:off x="2575560" y="1009650"/>
            <a:ext cx="9529445" cy="568642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1" name="组合 20"/>
          <p:cNvGrpSpPr/>
          <p:nvPr/>
        </p:nvGrpSpPr>
        <p:grpSpPr>
          <a:xfrm>
            <a:off x="0" y="635"/>
            <a:ext cx="2861850" cy="6736160"/>
            <a:chOff x="11200" y="7600"/>
            <a:chExt cx="8280" cy="2847"/>
          </a:xfrm>
        </p:grpSpPr>
        <p:sp>
          <p:nvSpPr>
            <p:cNvPr id="16" name="AutoShape 16"/>
            <p:cNvSpPr/>
            <p:nvPr/>
          </p:nvSpPr>
          <p:spPr>
            <a:xfrm>
              <a:off x="11200" y="7600"/>
              <a:ext cx="8280" cy="2847"/>
            </a:xfrm>
            <a:prstGeom prst="roundRect">
              <a:avLst>
                <a:gd name="adj" fmla="val 5714"/>
              </a:avLst>
            </a:prstGeom>
            <a:solidFill>
              <a:srgbClr val="FFFFFF">
                <a:alpha val="10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1200" y="7600"/>
              <a:ext cx="8280" cy="333"/>
            </a:xfrm>
            <a:prstGeom prst="roundRect">
              <a:avLst>
                <a:gd name="adj" fmla="val 22222"/>
              </a:avLst>
            </a:prstGeom>
            <a:gradFill>
              <a:gsLst>
                <a:gs pos="51300">
                  <a:srgbClr val="FE5F4A"/>
                </a:gs>
                <a:gs pos="0">
                  <a:srgbClr val="DF0303"/>
                </a:gs>
                <a:gs pos="100000">
                  <a:srgbClr val="FEA06E"/>
                </a:gs>
              </a:gsLst>
              <a:lin ang="5400000" scaled="1"/>
            </a:gra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11499" y="7700"/>
              <a:ext cx="7632" cy="199"/>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One-Click (</a:t>
              </a:r>
              <a:r>
                <a:rPr lang="zh-CN" alt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one-click processing: expand</a:t>
              </a:r>
              <a:r>
                <a:rPr lang="en-US" altLang="zh-CN"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r>
                <a:rPr lang="zh-CN" alt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or shrink</a:t>
              </a:r>
              <a:r>
                <a:rPr lang="zh-CN" alt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 edges)</a:t>
              </a:r>
              <a:endParaRPr lang="zh-CN" alt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9" name="AutoShape 19"/>
            <p:cNvSpPr/>
            <p:nvPr/>
          </p:nvSpPr>
          <p:spPr>
            <a:xfrm>
              <a:off x="11499" y="8139"/>
              <a:ext cx="7632" cy="2308"/>
            </a:xfrm>
            <a:prstGeom prst="rect">
              <a:avLst/>
            </a:prstGeom>
            <a:noFill/>
            <a:ln w="12700" cap="flat" cmpd="sng">
              <a:noFill/>
              <a:prstDash val="solid"/>
              <a:round/>
            </a:ln>
          </p:spPr>
          <p:txBody>
            <a:bodyPr vert="horz" wrap="square" lIns="0" tIns="0" rIns="0" bIns="0" rtlCol="0" anchor="ctr" anchorCtr="0"/>
            <a:lstStyle/>
            <a:p>
              <a:pPr marL="0" indent="0" algn="l">
                <a:lnSpc>
                  <a:spcPct val="182000"/>
                </a:lnSpc>
                <a:defRPr/>
              </a:pP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 select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 segment of the film edge to expand outward or shrink inward, without changing the whole film shape</a:t>
              </a: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1.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target film piece and double-click </a:t>
              </a:r>
              <a:r>
                <a:rPr lang="zh-CN" altLang="en-US" sz="1000">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to enter edit mode so that edit points appear on the selected area</a:t>
              </a:r>
              <a:r>
                <a:rPr lang="zh-CN" altLang="en-US" sz="1000" b="1">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2.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all edit points, then choose the top </a:t>
              </a:r>
              <a:r>
                <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One-Click</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 button</a:t>
              </a:r>
              <a:r>
                <a:rPr lang="zh-CN" altLang="en-US" sz="1000">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t>
              </a:r>
              <a:endPar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3.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In the dialog, choose the operation steps: direction and expansion amount;</a:t>
              </a:r>
              <a:endPar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4.</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Expand outwards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Expand outward (for parts that need wrapping or folded edges)</a:t>
              </a:r>
              <a:endPar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Shrink inwards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Shrink inward (reduce the coverage area)</a:t>
              </a:r>
              <a:endPar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5mm / 10mm / 15mm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Three quick expansion amount presets</a:t>
              </a:r>
              <a:endPar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Customize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Custom value, unit </a:t>
              </a:r>
              <a:r>
                <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mm</a:t>
              </a:r>
              <a:endPar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82000"/>
                </a:lnSpc>
                <a:defRPr/>
              </a:pP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5.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Click </a:t>
              </a:r>
              <a:r>
                <a:rPr lang="en-US" altLang="zh-CN"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OK </a:t>
              </a:r>
              <a:r>
                <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to apply.</a:t>
              </a:r>
              <a:endParaRPr lang="zh-CN" altLang="en-US" sz="100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242000"/>
                </a:lnSpc>
                <a:defRPr/>
              </a:pPr>
              <a:r>
                <a:rPr lang="zh-CN" altLang="en-US" sz="10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endParaRPr lang="en-US" sz="10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grpSp>
      <p:pic>
        <p:nvPicPr>
          <p:cNvPr id="2" name="图片 1"/>
          <p:cNvPicPr>
            <a:picLocks noChangeAspect="1"/>
          </p:cNvPicPr>
          <p:nvPr/>
        </p:nvPicPr>
        <p:blipFill>
          <a:blip r:embed="rId1"/>
          <a:stretch>
            <a:fillRect/>
          </a:stretch>
        </p:blipFill>
        <p:spPr>
          <a:xfrm>
            <a:off x="2887980" y="1219835"/>
            <a:ext cx="9244330" cy="551688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1326">
                <a:alpha val="100000"/>
              </a:srgbClr>
            </a:gs>
            <a:gs pos="100000">
              <a:srgbClr val="1E3A8A">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0" y="0"/>
            <a:ext cx="12192000" cy="762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635000"/>
            <a:ext cx="10160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Full-Process Operation Summary</a:t>
            </a:r>
            <a:endParaRPr lang="en-US" sz="1100"/>
          </a:p>
        </p:txBody>
      </p:sp>
      <p:sp>
        <p:nvSpPr>
          <p:cNvPr id="4" name="AutoShape 4"/>
          <p:cNvSpPr/>
          <p:nvPr/>
        </p:nvSpPr>
        <p:spPr>
          <a:xfrm>
            <a:off x="1016000" y="1333500"/>
            <a:ext cx="1016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a:solidFill>
                  <a:srgbClr val="93C5FD"/>
                </a:solidFill>
                <a:latin typeface="Noto Sans SC" panose="020B0200000000000000" charset="-122"/>
                <a:ea typeface="Noto Sans SC" panose="020B0200000000000000" charset="-122"/>
                <a:cs typeface="Noto Sans SC" panose="020B0200000000000000" charset="-122"/>
                <a:sym typeface="Noto Sans SC" panose="020B0200000000000000" charset="-122"/>
              </a:rPr>
              <a:t>The complete operation chain from software download to film cutting output</a:t>
            </a:r>
            <a:endParaRPr lang="en-US" sz="1100"/>
          </a:p>
        </p:txBody>
      </p:sp>
      <p:cxnSp>
        <p:nvCxnSpPr>
          <p:cNvPr id="5" name="Connector 5"/>
          <p:cNvCxnSpPr/>
          <p:nvPr/>
        </p:nvCxnSpPr>
        <p:spPr>
          <a:xfrm rot="-28647">
            <a:off x="1016026" y="1898650"/>
            <a:ext cx="1524000" cy="12700"/>
          </a:xfrm>
          <a:prstGeom prst="straightConnector1">
            <a:avLst/>
          </a:prstGeom>
          <a:solidFill>
            <a:srgbClr val="DEE0E3">
              <a:alpha val="100000"/>
            </a:srgbClr>
          </a:solidFill>
          <a:ln w="38100" cap="flat" cmpd="sng">
            <a:solidFill>
              <a:srgbClr val="2563EB">
                <a:alpha val="100000"/>
              </a:srgbClr>
            </a:solidFill>
            <a:prstDash val="solid"/>
            <a:round/>
            <a:headEnd type="none" w="lg" len="lg"/>
            <a:tailEnd type="none" w="lg" len="lg"/>
          </a:ln>
        </p:spPr>
      </p:cxnSp>
      <p:sp>
        <p:nvSpPr>
          <p:cNvPr id="6" name="AutoShape 6"/>
          <p:cNvSpPr/>
          <p:nvPr/>
        </p:nvSpPr>
        <p:spPr>
          <a:xfrm>
            <a:off x="1016000" y="2222500"/>
            <a:ext cx="1524000" cy="1016000"/>
          </a:xfrm>
          <a:prstGeom prst="roundRect">
            <a:avLst>
              <a:gd name="adj" fmla="val 10000"/>
            </a:avLst>
          </a:prstGeom>
          <a:solidFill>
            <a:srgbClr val="2563EB">
              <a:alpha val="20000"/>
            </a:srgbClr>
          </a:solidFill>
          <a:ln w="12700" cap="flat" cmpd="sng">
            <a:solidFill>
              <a:srgbClr val="2563EB">
                <a:alpha val="5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349500"/>
            <a:ext cx="1524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93C5FD"/>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1</a:t>
            </a:r>
            <a:endParaRPr lang="en-US" sz="1100"/>
          </a:p>
        </p:txBody>
      </p:sp>
      <p:sp>
        <p:nvSpPr>
          <p:cNvPr id="8" name="AutoShape 8"/>
          <p:cNvSpPr/>
          <p:nvPr/>
        </p:nvSpPr>
        <p:spPr>
          <a:xfrm>
            <a:off x="1016000" y="2667000"/>
            <a:ext cx="1524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Download &amp; Install</a:t>
            </a:r>
            <a:endParaRPr lang="en-US" sz="1100"/>
          </a:p>
        </p:txBody>
      </p:sp>
      <p:cxnSp>
        <p:nvCxnSpPr>
          <p:cNvPr id="9" name="Connector 9"/>
          <p:cNvCxnSpPr/>
          <p:nvPr/>
        </p:nvCxnSpPr>
        <p:spPr>
          <a:xfrm rot="-171744">
            <a:off x="2603659" y="27241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10" name="AutoShape 10"/>
          <p:cNvSpPr/>
          <p:nvPr/>
        </p:nvSpPr>
        <p:spPr>
          <a:xfrm>
            <a:off x="2984500" y="2222500"/>
            <a:ext cx="1524000" cy="1016000"/>
          </a:xfrm>
          <a:prstGeom prst="roundRect">
            <a:avLst>
              <a:gd name="adj" fmla="val 10000"/>
            </a:avLst>
          </a:prstGeom>
          <a:solidFill>
            <a:srgbClr val="10B981">
              <a:alpha val="20000"/>
            </a:srgbClr>
          </a:solidFill>
          <a:ln w="12700" cap="flat" cmpd="sng">
            <a:solidFill>
              <a:srgbClr val="10B981">
                <a:alpha val="5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2984500" y="2349500"/>
            <a:ext cx="1524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6EE7B7"/>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2</a:t>
            </a:r>
            <a:endParaRPr lang="en-US" sz="1100"/>
          </a:p>
        </p:txBody>
      </p:sp>
      <p:sp>
        <p:nvSpPr>
          <p:cNvPr id="12" name="AutoShape 12"/>
          <p:cNvSpPr/>
          <p:nvPr/>
        </p:nvSpPr>
        <p:spPr>
          <a:xfrm>
            <a:off x="2984500" y="2667000"/>
            <a:ext cx="1524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Register &amp; Log In</a:t>
            </a:r>
            <a:endParaRPr lang="en-US" sz="1100"/>
          </a:p>
        </p:txBody>
      </p:sp>
      <p:cxnSp>
        <p:nvCxnSpPr>
          <p:cNvPr id="13" name="Connector 13"/>
          <p:cNvCxnSpPr/>
          <p:nvPr/>
        </p:nvCxnSpPr>
        <p:spPr>
          <a:xfrm rot="-171744">
            <a:off x="4572159" y="27241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14" name="AutoShape 14"/>
          <p:cNvSpPr/>
          <p:nvPr/>
        </p:nvSpPr>
        <p:spPr>
          <a:xfrm>
            <a:off x="4953000" y="2222500"/>
            <a:ext cx="1524000" cy="1016000"/>
          </a:xfrm>
          <a:prstGeom prst="roundRect">
            <a:avLst>
              <a:gd name="adj" fmla="val 10000"/>
            </a:avLst>
          </a:prstGeom>
          <a:solidFill>
            <a:srgbClr val="F59E0B">
              <a:alpha val="20000"/>
            </a:srgbClr>
          </a:solidFill>
          <a:ln w="12700" cap="flat" cmpd="sng">
            <a:solidFill>
              <a:srgbClr val="F59E0B">
                <a:alpha val="5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4953000" y="2349500"/>
            <a:ext cx="1524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FDE047"/>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3</a:t>
            </a:r>
            <a:endParaRPr lang="en-US" sz="1100"/>
          </a:p>
        </p:txBody>
      </p:sp>
      <p:sp>
        <p:nvSpPr>
          <p:cNvPr id="16" name="AutoShape 16"/>
          <p:cNvSpPr/>
          <p:nvPr/>
        </p:nvSpPr>
        <p:spPr>
          <a:xfrm>
            <a:off x="4953000" y="2667000"/>
            <a:ext cx="1524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Data Filtering</a:t>
            </a:r>
            <a:endParaRPr lang="en-US" sz="1100"/>
          </a:p>
        </p:txBody>
      </p:sp>
      <p:cxnSp>
        <p:nvCxnSpPr>
          <p:cNvPr id="17" name="Connector 17"/>
          <p:cNvCxnSpPr/>
          <p:nvPr/>
        </p:nvCxnSpPr>
        <p:spPr>
          <a:xfrm rot="-171744">
            <a:off x="6540659" y="27241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18" name="AutoShape 18"/>
          <p:cNvSpPr/>
          <p:nvPr/>
        </p:nvSpPr>
        <p:spPr>
          <a:xfrm>
            <a:off x="6921500" y="2222500"/>
            <a:ext cx="1524000" cy="1016000"/>
          </a:xfrm>
          <a:prstGeom prst="roundRect">
            <a:avLst>
              <a:gd name="adj" fmla="val 10000"/>
            </a:avLst>
          </a:prstGeom>
          <a:solidFill>
            <a:srgbClr val="EF4444">
              <a:alpha val="20000"/>
            </a:srgbClr>
          </a:solidFill>
          <a:ln w="12700" cap="flat" cmpd="sng">
            <a:solidFill>
              <a:srgbClr val="EF4444">
                <a:alpha val="5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6921500" y="2349500"/>
            <a:ext cx="1524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FCA5A5"/>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4</a:t>
            </a:r>
            <a:endParaRPr lang="en-US" sz="1100"/>
          </a:p>
        </p:txBody>
      </p:sp>
      <p:sp>
        <p:nvSpPr>
          <p:cNvPr id="20" name="AutoShape 20"/>
          <p:cNvSpPr/>
          <p:nvPr/>
        </p:nvSpPr>
        <p:spPr>
          <a:xfrm>
            <a:off x="6921500" y="2667000"/>
            <a:ext cx="1524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Template Design</a:t>
            </a:r>
            <a:endParaRPr lang="en-US" sz="1100"/>
          </a:p>
        </p:txBody>
      </p:sp>
      <p:cxnSp>
        <p:nvCxnSpPr>
          <p:cNvPr id="21" name="Connector 21"/>
          <p:cNvCxnSpPr/>
          <p:nvPr/>
        </p:nvCxnSpPr>
        <p:spPr>
          <a:xfrm rot="-171744">
            <a:off x="8509159" y="27241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22" name="AutoShape 22"/>
          <p:cNvSpPr/>
          <p:nvPr/>
        </p:nvSpPr>
        <p:spPr>
          <a:xfrm>
            <a:off x="8890000" y="2222500"/>
            <a:ext cx="1524000" cy="1016000"/>
          </a:xfrm>
          <a:prstGeom prst="roundRect">
            <a:avLst>
              <a:gd name="adj" fmla="val 10000"/>
            </a:avLst>
          </a:prstGeom>
          <a:solidFill>
            <a:srgbClr val="8B5CF6">
              <a:alpha val="20000"/>
            </a:srgbClr>
          </a:solidFill>
          <a:ln w="12700" cap="flat" cmpd="sng">
            <a:solidFill>
              <a:srgbClr val="8B5CF6">
                <a:alpha val="50000"/>
              </a:srgbClr>
            </a:solidFill>
            <a:prstDash val="solid"/>
            <a:round/>
          </a:ln>
        </p:spPr>
        <p:txBody>
          <a:bodyPr vert="horz" wrap="square" lIns="63500" tIns="63500" rIns="63500" bIns="63500" rtlCol="0" anchor="ctr"/>
          <a:lstStyle/>
          <a:p>
            <a:pPr algn="ctr">
              <a:defRPr/>
            </a:pPr>
          </a:p>
        </p:txBody>
      </p:sp>
      <p:sp>
        <p:nvSpPr>
          <p:cNvPr id="23" name="AutoShape 23"/>
          <p:cNvSpPr/>
          <p:nvPr/>
        </p:nvSpPr>
        <p:spPr>
          <a:xfrm>
            <a:off x="8890000" y="2349500"/>
            <a:ext cx="1524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C4B5FD"/>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5</a:t>
            </a:r>
            <a:endParaRPr lang="en-US" sz="1100"/>
          </a:p>
        </p:txBody>
      </p:sp>
      <p:sp>
        <p:nvSpPr>
          <p:cNvPr id="24" name="AutoShape 24"/>
          <p:cNvSpPr/>
          <p:nvPr/>
        </p:nvSpPr>
        <p:spPr>
          <a:xfrm>
            <a:off x="8890000" y="2667000"/>
            <a:ext cx="1524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Smart Layout</a:t>
            </a:r>
            <a:endParaRPr lang="en-US" sz="1100"/>
          </a:p>
        </p:txBody>
      </p:sp>
      <p:cxnSp>
        <p:nvCxnSpPr>
          <p:cNvPr id="25" name="Connector 25"/>
          <p:cNvCxnSpPr/>
          <p:nvPr/>
        </p:nvCxnSpPr>
        <p:spPr>
          <a:xfrm rot="-171744">
            <a:off x="10477659" y="2724150"/>
            <a:ext cx="254000" cy="12700"/>
          </a:xfrm>
          <a:prstGeom prst="straightConnector1">
            <a:avLst/>
          </a:prstGeom>
          <a:solidFill>
            <a:srgbClr val="DEE0E3">
              <a:alpha val="100000"/>
            </a:srgbClr>
          </a:solidFill>
          <a:ln w="25400" cap="flat" cmpd="sng">
            <a:solidFill>
              <a:srgbClr val="94A3B8">
                <a:alpha val="100000"/>
              </a:srgbClr>
            </a:solidFill>
            <a:prstDash val="solid"/>
            <a:round/>
            <a:headEnd type="none" w="lg" len="lg"/>
            <a:tailEnd type="arrow" w="lg" len="lg"/>
          </a:ln>
        </p:spPr>
      </p:cxnSp>
      <p:sp>
        <p:nvSpPr>
          <p:cNvPr id="26" name="AutoShape 26"/>
          <p:cNvSpPr/>
          <p:nvPr/>
        </p:nvSpPr>
        <p:spPr>
          <a:xfrm>
            <a:off x="10858500" y="2222500"/>
            <a:ext cx="825500" cy="1016000"/>
          </a:xfrm>
          <a:prstGeom prst="roundRect">
            <a:avLst>
              <a:gd name="adj" fmla="val 12307"/>
            </a:avLst>
          </a:prstGeom>
          <a:solidFill>
            <a:srgbClr val="06B6D4">
              <a:alpha val="20000"/>
            </a:srgbClr>
          </a:solidFill>
          <a:ln w="12700" cap="flat" cmpd="sng">
            <a:solidFill>
              <a:srgbClr val="06B6D4">
                <a:alpha val="50000"/>
              </a:srgbClr>
            </a:solidFill>
            <a:prstDash val="solid"/>
            <a:round/>
          </a:ln>
        </p:spPr>
        <p:txBody>
          <a:bodyPr vert="horz" wrap="square" lIns="63500" tIns="63500" rIns="63500" bIns="63500" rtlCol="0" anchor="ctr"/>
          <a:lstStyle/>
          <a:p>
            <a:pPr algn="ctr">
              <a:defRPr/>
            </a:pPr>
          </a:p>
        </p:txBody>
      </p:sp>
      <p:sp>
        <p:nvSpPr>
          <p:cNvPr id="27" name="AutoShape 27"/>
          <p:cNvSpPr/>
          <p:nvPr/>
        </p:nvSpPr>
        <p:spPr>
          <a:xfrm>
            <a:off x="10858500" y="2349500"/>
            <a:ext cx="8255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67E8F9"/>
                </a:solidFill>
                <a:latin typeface="Noto Sans SC" panose="020B0200000000000000" charset="-122"/>
                <a:ea typeface="Noto Sans SC" panose="020B0200000000000000" charset="-122"/>
                <a:cs typeface="Noto Sans SC" panose="020B0200000000000000" charset="-122"/>
                <a:sym typeface="Noto Sans SC" panose="020B0200000000000000" charset="-122"/>
              </a:rPr>
              <a:t>Step 6</a:t>
            </a:r>
            <a:endParaRPr lang="en-US" sz="1100"/>
          </a:p>
        </p:txBody>
      </p:sp>
      <p:sp>
        <p:nvSpPr>
          <p:cNvPr id="28" name="AutoShape 28"/>
          <p:cNvSpPr/>
          <p:nvPr/>
        </p:nvSpPr>
        <p:spPr>
          <a:xfrm>
            <a:off x="10858500" y="2667000"/>
            <a:ext cx="8255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Cutting Output</a:t>
            </a:r>
            <a:endParaRPr lang="en-US" sz="1100"/>
          </a:p>
        </p:txBody>
      </p:sp>
      <p:sp>
        <p:nvSpPr>
          <p:cNvPr id="29" name="AutoShape 29"/>
          <p:cNvSpPr/>
          <p:nvPr/>
        </p:nvSpPr>
        <p:spPr>
          <a:xfrm>
            <a:off x="1016000" y="3619500"/>
            <a:ext cx="10668000" cy="1524000"/>
          </a:xfrm>
          <a:prstGeom prst="roundRect">
            <a:avLst>
              <a:gd name="adj" fmla="val 6666"/>
            </a:avLst>
          </a:prstGeom>
          <a:solidFill>
            <a:srgbClr val="FFFFFF">
              <a:alpha val="8000"/>
            </a:srgbClr>
          </a:solidFill>
          <a:ln w="12700" cap="flat" cmpd="sng">
            <a:solidFill>
              <a:srgbClr val="FFFFFF">
                <a:alpha val="20000"/>
              </a:srgbClr>
            </a:solidFill>
            <a:prstDash val="solid"/>
            <a:round/>
          </a:ln>
        </p:spPr>
        <p:txBody>
          <a:bodyPr vert="horz" wrap="square" lIns="63500" tIns="63500" rIns="63500" bIns="63500" rtlCol="0" anchor="ctr"/>
          <a:lstStyle/>
          <a:p>
            <a:pPr algn="ctr">
              <a:defRPr/>
            </a:pPr>
          </a:p>
        </p:txBody>
      </p:sp>
      <p:sp>
        <p:nvSpPr>
          <p:cNvPr id="30" name="AutoShape 30"/>
          <p:cNvSpPr/>
          <p:nvPr/>
        </p:nvSpPr>
        <p:spPr>
          <a:xfrm>
            <a:off x="1270000" y="3784600"/>
            <a:ext cx="1016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Key Operation Points Review</a:t>
            </a:r>
            <a:endParaRPr lang="en-US" sz="1100"/>
          </a:p>
        </p:txBody>
      </p:sp>
      <p:sp>
        <p:nvSpPr>
          <p:cNvPr id="31" name="AutoShape 31"/>
          <p:cNvSpPr/>
          <p:nvPr/>
        </p:nvSpPr>
        <p:spPr>
          <a:xfrm>
            <a:off x="1270000" y="4216400"/>
            <a:ext cx="4826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 Filter vehicles in the order "Brand → Model → Year → Trim"</a:t>
            </a:r>
            <a:endParaRPr lang="en-US" sz="1100"/>
          </a:p>
          <a:p>
            <a:pPr marL="0" indent="0" algn="l">
              <a:lnSpc>
                <a:spcPct val="142000"/>
              </a:lnSpc>
            </a:pPr>
            <a:r>
              <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 24 function buttons in the Design Platform, in six major categories</a:t>
            </a:r>
            <a:endPar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 After mirroring, check direction, dimensions, positioning holes, and outline</a:t>
            </a:r>
            <a:endPar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2" name="AutoShape 32"/>
          <p:cNvSpPr/>
          <p:nvPr/>
        </p:nvSpPr>
        <p:spPr>
          <a:xfrm>
            <a:off x="6350000" y="4216400"/>
            <a:ext cx="5080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 For smart layout, set material length/width, spacing, and calculation time</a:t>
            </a:r>
            <a:endParaRPr lang="en-US" sz="1100"/>
          </a:p>
          <a:p>
            <a:pPr marL="0" indent="0" algn="l">
              <a:lnSpc>
                <a:spcPct val="142000"/>
              </a:lnSpc>
            </a:pPr>
            <a:r>
              <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 After layout, check there are no overlaps between parts (red warning)</a:t>
            </a:r>
            <a:endPar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rPr>
              <a:t>• Save files regularly; the system auto-saves every 5 minutes</a:t>
            </a:r>
            <a:endParaRPr lang="en-US" sz="1200" b="0" i="0" u="none" strike="noStrike">
              <a:solidFill>
                <a:srgbClr val="CBD5E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3" name="AutoShape 33"/>
          <p:cNvSpPr/>
          <p:nvPr/>
        </p:nvSpPr>
        <p:spPr>
          <a:xfrm>
            <a:off x="1016000" y="54610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93C5FD"/>
                </a:solidFill>
                <a:latin typeface="Noto Sans SC" panose="020B0200000000000000" charset="-122"/>
                <a:ea typeface="Noto Sans SC" panose="020B0200000000000000" charset="-122"/>
                <a:cs typeface="Noto Sans SC" panose="020B0200000000000000" charset="-122"/>
                <a:sym typeface="Noto Sans SC" panose="020B0200000000000000" charset="-122"/>
              </a:rPr>
              <a:t>Master the above process and you can efficiently complete paint protection film design and cutting work</a:t>
            </a:r>
            <a:endParaRPr lang="en-US" sz="1100"/>
          </a:p>
        </p:txBody>
      </p:sp>
      <p:sp>
        <p:nvSpPr>
          <p:cNvPr id="34" name="AutoShape 34"/>
          <p:cNvSpPr/>
          <p:nvPr/>
        </p:nvSpPr>
        <p:spPr>
          <a:xfrm>
            <a:off x="1016000" y="6223000"/>
            <a:ext cx="1066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DATACUT Film Cutting System User Manual </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02 Software Installation</a:t>
            </a:r>
            <a:endParaRPr lang="en-US" sz="1100"/>
          </a:p>
        </p:txBody>
      </p:sp>
      <p:sp>
        <p:nvSpPr>
          <p:cNvPr id="4" name="AutoShape 4"/>
          <p:cNvSpPr/>
          <p:nvPr/>
        </p:nvSpPr>
        <p:spPr>
          <a:xfrm>
            <a:off x="508000" y="8890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Install the DATACUT Software</a:t>
            </a:r>
            <a:endParaRPr lang="en-US" sz="1100"/>
          </a:p>
        </p:txBody>
      </p:sp>
      <p:sp>
        <p:nvSpPr>
          <p:cNvPr id="5" name="AutoShape 5"/>
          <p:cNvSpPr/>
          <p:nvPr/>
        </p:nvSpPr>
        <p:spPr>
          <a:xfrm>
            <a:off x="508000" y="1460500"/>
            <a:ext cx="558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the download completes, follow these steps to install the software</a:t>
            </a:r>
            <a:endParaRPr lang="en-US" sz="1100"/>
          </a:p>
        </p:txBody>
      </p:sp>
      <p:sp>
        <p:nvSpPr>
          <p:cNvPr id="6" name="AutoShape 6"/>
          <p:cNvSpPr/>
          <p:nvPr/>
        </p:nvSpPr>
        <p:spPr>
          <a:xfrm>
            <a:off x="508000" y="2032000"/>
            <a:ext cx="5588000" cy="635000"/>
          </a:xfrm>
          <a:prstGeom prst="roundRect">
            <a:avLst>
              <a:gd name="adj" fmla="val 16000"/>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698500" y="2133600"/>
            <a:ext cx="762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1</a:t>
            </a:r>
            <a:endParaRPr lang="en-US" sz="1100"/>
          </a:p>
        </p:txBody>
      </p:sp>
      <p:sp>
        <p:nvSpPr>
          <p:cNvPr id="8" name="AutoShape 8"/>
          <p:cNvSpPr/>
          <p:nvPr/>
        </p:nvSpPr>
        <p:spPr>
          <a:xfrm>
            <a:off x="1524000" y="2159000"/>
            <a:ext cx="4445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Double-click to run</a:t>
            </a: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the DATACUT_Setup.exe installer</a:t>
            </a:r>
            <a:endParaRPr lang="en-US" sz="1100"/>
          </a:p>
        </p:txBody>
      </p:sp>
      <p:sp>
        <p:nvSpPr>
          <p:cNvPr id="9" name="AutoShape 9"/>
          <p:cNvSpPr/>
          <p:nvPr/>
        </p:nvSpPr>
        <p:spPr>
          <a:xfrm>
            <a:off x="508000" y="2857500"/>
            <a:ext cx="5588000" cy="635000"/>
          </a:xfrm>
          <a:prstGeom prst="roundRect">
            <a:avLst>
              <a:gd name="adj" fmla="val 16000"/>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98500" y="2959100"/>
            <a:ext cx="762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2</a:t>
            </a:r>
            <a:endParaRPr lang="en-US" sz="1100"/>
          </a:p>
        </p:txBody>
      </p:sp>
      <p:sp>
        <p:nvSpPr>
          <p:cNvPr id="11" name="AutoShape 11"/>
          <p:cNvSpPr/>
          <p:nvPr/>
        </p:nvSpPr>
        <p:spPr>
          <a:xfrm>
            <a:off x="1524000" y="2984500"/>
            <a:ext cx="4445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system launches</a:t>
            </a: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the DATACUT installation wizard</a:t>
            </a:r>
            <a:endParaRPr lang="en-US" sz="1100"/>
          </a:p>
        </p:txBody>
      </p:sp>
      <p:sp>
        <p:nvSpPr>
          <p:cNvPr id="12" name="AutoShape 12"/>
          <p:cNvSpPr/>
          <p:nvPr/>
        </p:nvSpPr>
        <p:spPr>
          <a:xfrm>
            <a:off x="508000" y="3683000"/>
            <a:ext cx="5588000" cy="635000"/>
          </a:xfrm>
          <a:prstGeom prst="roundRect">
            <a:avLst>
              <a:gd name="adj" fmla="val 16000"/>
            </a:avLst>
          </a:prstGeom>
          <a:solidFill>
            <a:srgbClr val="F8FAFC">
              <a:alpha val="100000"/>
            </a:srgbClr>
          </a:solidFill>
          <a:ln w="12700" cap="flat" cmpd="sng">
            <a:solidFill>
              <a:srgbClr val="E2E8F0">
                <a:alpha val="100000"/>
              </a:srgbClr>
            </a:solidFill>
            <a:prstDash val="dash"/>
            <a:round/>
          </a:ln>
        </p:spPr>
        <p:txBody>
          <a:bodyPr vert="horz" wrap="square" lIns="63500" tIns="63500" rIns="63500" bIns="63500" rtlCol="0" anchor="ctr"/>
          <a:lstStyle/>
          <a:p>
            <a:pPr algn="ctr">
              <a:defRPr/>
            </a:pPr>
          </a:p>
        </p:txBody>
      </p:sp>
      <p:sp>
        <p:nvSpPr>
          <p:cNvPr id="13" name="AutoShape 13"/>
          <p:cNvSpPr/>
          <p:nvPr/>
        </p:nvSpPr>
        <p:spPr>
          <a:xfrm>
            <a:off x="698500" y="3784600"/>
            <a:ext cx="762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1" i="0" u="none" strike="noStrike">
                <a:solidFill>
                  <a:srgbClr val="94A3B8"/>
                </a:solidFill>
                <a:latin typeface="Noto Sans SC" panose="020B0200000000000000" charset="-122"/>
                <a:ea typeface="Noto Sans SC" panose="020B0200000000000000" charset="-122"/>
                <a:cs typeface="Noto Sans SC" panose="020B0200000000000000" charset="-122"/>
                <a:sym typeface="Noto Sans SC" panose="020B0200000000000000" charset="-122"/>
              </a:rPr>
              <a:t>3</a:t>
            </a:r>
            <a:endParaRPr lang="en-US" sz="1100"/>
          </a:p>
        </p:txBody>
      </p:sp>
      <p:sp>
        <p:nvSpPr>
          <p:cNvPr id="14" name="AutoShape 14"/>
          <p:cNvSpPr/>
          <p:nvPr/>
        </p:nvSpPr>
        <p:spPr>
          <a:xfrm>
            <a:off x="1524000" y="3810000"/>
            <a:ext cx="4445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Follow the wizard prompts to complete the installation (path, components, etc.)</a:t>
            </a:r>
            <a:endParaRPr lang="en-US" sz="1100"/>
          </a:p>
        </p:txBody>
      </p:sp>
      <p:sp>
        <p:nvSpPr>
          <p:cNvPr id="15" name="AutoShape 15"/>
          <p:cNvSpPr/>
          <p:nvPr/>
        </p:nvSpPr>
        <p:spPr>
          <a:xfrm>
            <a:off x="508000" y="4635500"/>
            <a:ext cx="5588000" cy="1651000"/>
          </a:xfrm>
          <a:prstGeom prst="roundRect">
            <a:avLst>
              <a:gd name="adj" fmla="val 6153"/>
            </a:avLst>
          </a:prstGeom>
          <a:solidFill>
            <a:srgbClr val="FEF3C7">
              <a:alpha val="30000"/>
            </a:srgbClr>
          </a:solidFill>
          <a:ln w="12700" cap="flat" cmpd="sng">
            <a:solidFill>
              <a:srgbClr val="EAB308">
                <a:alpha val="4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698500" y="4800600"/>
            <a:ext cx="52070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Notes:</a:t>
            </a:r>
            <a:endPar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defRPr/>
            </a:pPr>
            <a:r>
              <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 Installation cannot continue unless "I accept the terms of the license agreement" is selected;</a:t>
            </a:r>
            <a:endPar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defRPr/>
            </a:pPr>
            <a:r>
              <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 It is recommended to read the agreement before installation;</a:t>
            </a:r>
            <a:endPar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defRPr/>
            </a:pPr>
            <a:r>
              <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rPr>
              <a:t>- To cancel the installation, click "Cancel".</a:t>
            </a:r>
            <a:endParaRPr lang="zh-CN" altLang="en-US" sz="1200" b="0" i="0" u="none" strike="noStrike">
              <a:solidFill>
                <a:srgbClr val="78350F"/>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8" name="AutoShape 18"/>
          <p:cNvSpPr/>
          <p:nvPr/>
        </p:nvSpPr>
        <p:spPr>
          <a:xfrm>
            <a:off x="6477000" y="3556000"/>
            <a:ext cx="5207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Fig 1: Double-click to run the installer</a:t>
            </a:r>
            <a:endParaRPr lang="en-US" sz="1100"/>
          </a:p>
        </p:txBody>
      </p:sp>
      <p:sp>
        <p:nvSpPr>
          <p:cNvPr id="20" name="AutoShape 20"/>
          <p:cNvSpPr/>
          <p:nvPr/>
        </p:nvSpPr>
        <p:spPr>
          <a:xfrm>
            <a:off x="6477000" y="6477000"/>
            <a:ext cx="5207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Fig 2: The system launches the DATACUT installation wizard</a:t>
            </a:r>
            <a:endParaRPr lang="en-US" sz="1100"/>
          </a:p>
        </p:txBody>
      </p:sp>
      <p:pic>
        <p:nvPicPr>
          <p:cNvPr id="22" name="图片 21"/>
          <p:cNvPicPr>
            <a:picLocks noChangeAspect="1"/>
          </p:cNvPicPr>
          <p:nvPr/>
        </p:nvPicPr>
        <p:blipFill>
          <a:blip r:embed="rId1"/>
          <a:stretch>
            <a:fillRect/>
          </a:stretch>
        </p:blipFill>
        <p:spPr>
          <a:xfrm>
            <a:off x="6363335" y="635000"/>
            <a:ext cx="5698490" cy="2980690"/>
          </a:xfrm>
          <a:prstGeom prst="rect">
            <a:avLst/>
          </a:prstGeom>
        </p:spPr>
      </p:pic>
      <p:pic>
        <p:nvPicPr>
          <p:cNvPr id="23" name="图片 22"/>
          <p:cNvPicPr>
            <a:picLocks noChangeAspect="1"/>
          </p:cNvPicPr>
          <p:nvPr/>
        </p:nvPicPr>
        <p:blipFill>
          <a:blip r:embed="rId2"/>
          <a:stretch>
            <a:fillRect/>
          </a:stretch>
        </p:blipFill>
        <p:spPr>
          <a:xfrm>
            <a:off x="6362700" y="3851910"/>
            <a:ext cx="5699125" cy="27025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03 Login &amp; Account Registration</a:t>
            </a:r>
            <a:endParaRPr lang="en-US" sz="1100"/>
          </a:p>
        </p:txBody>
      </p:sp>
      <p:sp>
        <p:nvSpPr>
          <p:cNvPr id="4" name="AutoShape 4"/>
          <p:cNvSpPr/>
          <p:nvPr/>
        </p:nvSpPr>
        <p:spPr>
          <a:xfrm>
            <a:off x="508000" y="8890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Register an Account and Log In</a:t>
            </a:r>
            <a:endParaRPr lang="en-US" sz="1100"/>
          </a:p>
        </p:txBody>
      </p:sp>
      <p:sp>
        <p:nvSpPr>
          <p:cNvPr id="5" name="AutoShape 5"/>
          <p:cNvSpPr/>
          <p:nvPr/>
        </p:nvSpPr>
        <p:spPr>
          <a:xfrm>
            <a:off x="508000" y="13970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First-time users need to register an account. Fill in the following information to complete registration</a:t>
            </a:r>
            <a:endParaRPr lang="en-US" sz="1100"/>
          </a:p>
        </p:txBody>
      </p:sp>
      <p:graphicFrame>
        <p:nvGraphicFramePr>
          <p:cNvPr id="6" name="Table 6"/>
          <p:cNvGraphicFramePr>
            <a:graphicFrameLocks noGrp="1"/>
          </p:cNvGraphicFramePr>
          <p:nvPr>
            <p:custDataLst>
              <p:tags r:id="rId1"/>
            </p:custDataLst>
          </p:nvPr>
        </p:nvGraphicFramePr>
        <p:xfrm>
          <a:off x="508000" y="1952625"/>
          <a:ext cx="5588635" cy="4402455"/>
        </p:xfrm>
        <a:graphic>
          <a:graphicData uri="http://schemas.openxmlformats.org/drawingml/2006/table">
            <a:tbl>
              <a:tblPr>
                <a:effectLst/>
              </a:tblPr>
              <a:tblGrid>
                <a:gridCol w="1651000"/>
                <a:gridCol w="3937635"/>
              </a:tblGrid>
              <a:tr h="614680">
                <a:tc>
                  <a:txBody>
                    <a:bodyPr rtlCol="0"/>
                    <a:lstStyle/>
                    <a:p>
                      <a:pPr marL="0" indent="0" algn="ctr">
                        <a:lnSpc>
                          <a:spcPct val="100000"/>
                        </a:lnSpc>
                        <a:defRPr/>
                      </a:pPr>
                      <a:endParaRPr lang="en-US" altLang="zh-CN" sz="1100"/>
                    </a:p>
                    <a:p>
                      <a:pPr marL="0" indent="0" algn="ctr">
                        <a:lnSpc>
                          <a:spcPct val="100000"/>
                        </a:lnSpc>
                        <a:defRPr/>
                      </a:pPr>
                      <a:r>
                        <a:rPr lang="zh-CN" altLang="en-US" sz="1600" b="1"/>
                        <a:t>Field Name</a:t>
                      </a:r>
                      <a:endParaRPr lang="zh-CN" altLang="en-US" sz="1600" b="1"/>
                    </a:p>
                  </a:txBody>
                  <a:tcPr marL="101600" marR="101600" marT="101600" marB="101600" anchor="t" anchorCtr="0">
                    <a:lnL>
                      <a:noFill/>
                    </a:lnL>
                    <a:lnR>
                      <a:noFill/>
                    </a:lnR>
                    <a:lnT>
                      <a:noFill/>
                    </a:lnT>
                    <a:lnB>
                      <a:noFill/>
                    </a:lnB>
                    <a:solidFill>
                      <a:srgbClr val="2563EB">
                        <a:alpha val="100000"/>
                      </a:srgbClr>
                    </a:solidFill>
                  </a:tcPr>
                </a:tc>
                <a:tc>
                  <a:txBody>
                    <a:bodyPr rtlCol="0"/>
                    <a:lstStyle/>
                    <a:p>
                      <a:pPr marL="0" indent="0" algn="ctr">
                        <a:lnSpc>
                          <a:spcPct val="160000"/>
                        </a:lnSpc>
                        <a:defRPr/>
                      </a:pPr>
                      <a:r>
                        <a:rPr lang="zh-CN" altLang="en-US" sz="1600" b="1"/>
                        <a:t>Description</a:t>
                      </a:r>
                      <a:endParaRPr lang="zh-CN" altLang="en-US" sz="1600" b="1"/>
                    </a:p>
                  </a:txBody>
                  <a:tcPr marL="101600" marR="101600" marT="101600" marB="101600" anchor="t" anchorCtr="0">
                    <a:lnL>
                      <a:noFill/>
                    </a:lnL>
                    <a:lnR>
                      <a:noFill/>
                    </a:lnR>
                    <a:lnT>
                      <a:noFill/>
                    </a:lnT>
                    <a:lnB>
                      <a:noFill/>
                    </a:lnB>
                    <a:solidFill>
                      <a:srgbClr val="2563EB">
                        <a:alpha val="100000"/>
                      </a:srgbClr>
                    </a:solidFill>
                  </a:tcPr>
                </a:tc>
              </a:tr>
              <a:tr h="476885">
                <a:tc>
                  <a:txBody>
                    <a:bodyPr rtlCol="0"/>
                    <a:lstStyle/>
                    <a:p>
                      <a:pPr marL="0" indent="0" algn="ctr">
                        <a:lnSpc>
                          <a:spcPct val="100000"/>
                        </a:lnSpc>
                        <a:defRPr/>
                      </a:pPr>
                      <a:r>
                        <a:rPr lang="en-US" sz="1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Account</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Account information used for login</a:t>
                      </a:r>
                      <a:endParaRPr lang="en-US" sz="1100"/>
                    </a:p>
                  </a:txBody>
                  <a:tcPr marL="101600" marR="101600" marT="101600" marB="101600" anchor="t" anchorCtr="0">
                    <a:lnL>
                      <a:noFill/>
                    </a:lnL>
                    <a:lnR>
                      <a:noFill/>
                    </a:lnR>
                    <a:lnT>
                      <a:noFill/>
                    </a:lnT>
                    <a:lnB>
                      <a:noFill/>
                    </a:lnB>
                    <a:noFill/>
                  </a:tcPr>
                </a:tc>
              </a:tr>
              <a:tr h="476250">
                <a:tc>
                  <a:txBody>
                    <a:bodyPr rtlCol="0"/>
                    <a:lstStyle/>
                    <a:p>
                      <a:pPr marL="0" indent="0" algn="ctr">
                        <a:lnSpc>
                          <a:spcPct val="100000"/>
                        </a:lnSpc>
                        <a:defRPr/>
                      </a:pPr>
                      <a:r>
                        <a:rPr lang="en-US" sz="1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Company/Shop Name</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Enter your company or installation shop name</a:t>
                      </a:r>
                      <a:endParaRPr lang="en-US" sz="1100"/>
                    </a:p>
                  </a:txBody>
                  <a:tcPr marL="101600" marR="101600" marT="101600" marB="101600" anchor="t" anchorCtr="0">
                    <a:lnL>
                      <a:noFill/>
                    </a:lnL>
                    <a:lnR>
                      <a:noFill/>
                    </a:lnR>
                    <a:lnT>
                      <a:noFill/>
                    </a:lnT>
                    <a:lnB>
                      <a:noFill/>
                    </a:lnB>
                    <a:noFill/>
                  </a:tcPr>
                </a:tc>
              </a:tr>
              <a:tr h="476885">
                <a:tc>
                  <a:txBody>
                    <a:bodyPr rtlCol="0"/>
                    <a:lstStyle/>
                    <a:p>
                      <a:pPr marL="0" indent="0" algn="ctr">
                        <a:lnSpc>
                          <a:spcPct val="100000"/>
                        </a:lnSpc>
                        <a:defRPr/>
                      </a:pPr>
                      <a:r>
                        <a:rPr lang="en-US" sz="1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Country/Region</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Select the country or region of the account</a:t>
                      </a:r>
                      <a:endParaRPr lang="en-US" sz="1100"/>
                    </a:p>
                  </a:txBody>
                  <a:tcPr marL="101600" marR="101600" marT="101600" marB="101600" anchor="t" anchorCtr="0">
                    <a:lnL>
                      <a:noFill/>
                    </a:lnL>
                    <a:lnR>
                      <a:noFill/>
                    </a:lnR>
                    <a:lnT>
                      <a:noFill/>
                    </a:lnT>
                    <a:lnB>
                      <a:noFill/>
                    </a:lnB>
                    <a:noFill/>
                  </a:tcPr>
                </a:tc>
              </a:tr>
              <a:tr h="476250">
                <a:tc>
                  <a:txBody>
                    <a:bodyPr rtlCol="0"/>
                    <a:lstStyle/>
                    <a:p>
                      <a:pPr marL="0" indent="0" algn="ctr">
                        <a:lnSpc>
                          <a:spcPct val="100000"/>
                        </a:lnSpc>
                        <a:defRPr/>
                      </a:pPr>
                      <a:r>
                        <a:rPr lang="en-US" sz="1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Name</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Enter the contact person's name</a:t>
                      </a:r>
                      <a:endParaRPr lang="en-US" sz="1100"/>
                    </a:p>
                  </a:txBody>
                  <a:tcPr marL="101600" marR="101600" marT="101600" marB="101600" anchor="t" anchorCtr="0">
                    <a:lnL>
                      <a:noFill/>
                    </a:lnL>
                    <a:lnR>
                      <a:noFill/>
                    </a:lnR>
                    <a:lnT>
                      <a:noFill/>
                    </a:lnT>
                    <a:lnB>
                      <a:noFill/>
                    </a:lnB>
                    <a:noFill/>
                  </a:tcPr>
                </a:tc>
              </a:tr>
              <a:tr h="476885">
                <a:tc>
                  <a:txBody>
                    <a:bodyPr rtlCol="0"/>
                    <a:lstStyle/>
                    <a:p>
                      <a:pPr marL="0" indent="0" algn="ctr">
                        <a:lnSpc>
                          <a:spcPct val="100000"/>
                        </a:lnSpc>
                        <a:defRPr/>
                      </a:pPr>
                      <a:r>
                        <a:rPr lang="en-US" sz="1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Shop Photo</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Upload images related to your shop</a:t>
                      </a:r>
                      <a:endParaRPr lang="en-US" sz="1100"/>
                    </a:p>
                  </a:txBody>
                  <a:tcPr marL="101600" marR="101600" marT="101600" marB="101600" anchor="t" anchorCtr="0">
                    <a:lnL>
                      <a:noFill/>
                    </a:lnL>
                    <a:lnR>
                      <a:noFill/>
                    </a:lnR>
                    <a:lnT>
                      <a:noFill/>
                    </a:lnT>
                    <a:lnB>
                      <a:noFill/>
                    </a:lnB>
                    <a:noFill/>
                  </a:tcPr>
                </a:tc>
              </a:tr>
              <a:tr h="476250">
                <a:tc>
                  <a:txBody>
                    <a:bodyPr rtlCol="0"/>
                    <a:lstStyle/>
                    <a:p>
                      <a:pPr marL="0" indent="0" algn="ctr">
                        <a:lnSpc>
                          <a:spcPct val="100000"/>
                        </a:lnSpc>
                        <a:defRPr/>
                      </a:pPr>
                      <a:r>
                        <a:rPr lang="en-US" sz="1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Email</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Enter a valid email to receive verification information</a:t>
                      </a:r>
                      <a:endParaRPr lang="en-US" sz="1100"/>
                    </a:p>
                  </a:txBody>
                  <a:tcPr marL="101600" marR="101600" marT="101600" marB="101600" anchor="t" anchorCtr="0">
                    <a:lnL>
                      <a:noFill/>
                    </a:lnL>
                    <a:lnR>
                      <a:noFill/>
                    </a:lnR>
                    <a:lnT>
                      <a:noFill/>
                    </a:lnT>
                    <a:lnB>
                      <a:noFill/>
                    </a:lnB>
                    <a:noFill/>
                  </a:tcPr>
                </a:tc>
              </a:tr>
              <a:tr h="476885">
                <a:tc>
                  <a:txBody>
                    <a:bodyPr rtlCol="0"/>
                    <a:lstStyle/>
                    <a:p>
                      <a:pPr marL="0" indent="0" algn="ctr">
                        <a:lnSpc>
                          <a:spcPct val="100000"/>
                        </a:lnSpc>
                        <a:defRPr/>
                      </a:pPr>
                      <a:r>
                        <a:rPr lang="en-US" sz="12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Verification Code</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Get the verification code via email to complete verification</a:t>
                      </a:r>
                      <a:endParaRPr lang="en-US" sz="1100"/>
                    </a:p>
                  </a:txBody>
                  <a:tcPr marL="101600" marR="101600" marT="101600" marB="101600" anchor="t" anchorCtr="0">
                    <a:lnL>
                      <a:noFill/>
                    </a:lnL>
                    <a:lnR>
                      <a:noFill/>
                    </a:lnR>
                    <a:lnT>
                      <a:noFill/>
                    </a:lnT>
                    <a:lnB>
                      <a:noFill/>
                    </a:lnB>
                    <a:noFill/>
                  </a:tcPr>
                </a:tc>
              </a:tr>
              <a:tr h="451485">
                <a:tc>
                  <a:txBody>
                    <a:bodyPr rtlCol="0"/>
                    <a:lstStyle/>
                    <a:p>
                      <a:pPr marL="0" indent="0" algn="ctr">
                        <a:lnSpc>
                          <a:spcPct val="100000"/>
                        </a:lnSpc>
                        <a:defRPr/>
                      </a:pPr>
                      <a:r>
                        <a:rPr lang="en-US" sz="12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Register</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2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Submit the registration information</a:t>
                      </a:r>
                      <a:endParaRPr lang="en-US" sz="1100"/>
                    </a:p>
                  </a:txBody>
                  <a:tcPr marL="101600" marR="101600" marT="101600" marB="101600" anchor="t" anchorCtr="0">
                    <a:lnL>
                      <a:noFill/>
                    </a:lnL>
                    <a:lnR>
                      <a:noFill/>
                    </a:lnR>
                    <a:lnT>
                      <a:noFill/>
                    </a:lnT>
                    <a:lnB>
                      <a:noFill/>
                    </a:lnB>
                    <a:noFill/>
                  </a:tcPr>
                </a:tc>
              </a:tr>
            </a:tbl>
          </a:graphicData>
        </a:graphic>
      </p:graphicFrame>
      <p:pic>
        <p:nvPicPr>
          <p:cNvPr id="7" name="Picture 7"/>
          <p:cNvPicPr>
            <a:picLocks noChangeAspect="1"/>
          </p:cNvPicPr>
          <p:nvPr/>
        </p:nvPicPr>
        <p:blipFill>
          <a:blip r:embed="rId2"/>
          <a:srcRect l="15034" r="15034"/>
          <a:stretch>
            <a:fillRect/>
          </a:stretch>
        </p:blipFill>
        <p:spPr>
          <a:xfrm>
            <a:off x="6477000" y="1016000"/>
            <a:ext cx="5207000" cy="4826000"/>
          </a:xfrm>
          <a:prstGeom prst="roundRect">
            <a:avLst>
              <a:gd name="adj" fmla="val 2105"/>
            </a:avLst>
          </a:prstGeom>
          <a:noFill/>
          <a:ln w="12700" cap="flat" cmpd="sng">
            <a:solidFill>
              <a:srgbClr val="CBD5E1">
                <a:alpha val="100000"/>
              </a:srgbClr>
            </a:solidFill>
            <a:prstDash val="solid"/>
            <a:round/>
          </a:ln>
        </p:spPr>
      </p:pic>
      <p:sp>
        <p:nvSpPr>
          <p:cNvPr id="8" name="AutoShape 8"/>
          <p:cNvSpPr/>
          <p:nvPr/>
        </p:nvSpPr>
        <p:spPr>
          <a:xfrm>
            <a:off x="6477000" y="5969000"/>
            <a:ext cx="5207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Fig: Registration interface description</a:t>
            </a:r>
            <a:endParaRPr lang="en-US" sz="1100"/>
          </a:p>
        </p:txBody>
      </p:sp>
      <p:sp>
        <p:nvSpPr>
          <p:cNvPr id="9" name="AutoShape 9"/>
          <p:cNvSpPr/>
          <p:nvPr/>
        </p:nvSpPr>
        <p:spPr>
          <a:xfrm>
            <a:off x="6477000" y="6350000"/>
            <a:ext cx="5207000" cy="381000"/>
          </a:xfrm>
          <a:prstGeom prst="roundRect">
            <a:avLst>
              <a:gd name="adj" fmla="val 20000"/>
            </a:avLst>
          </a:prstGeom>
          <a:solidFill>
            <a:srgbClr val="2563EB">
              <a:alpha val="8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6604000" y="6400800"/>
            <a:ext cx="4953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0"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successful registration, log in with your account and password</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04 Home Page Introduction</a:t>
            </a:r>
            <a:endParaRPr lang="en-US" sz="1100"/>
          </a:p>
        </p:txBody>
      </p:sp>
      <p:sp>
        <p:nvSpPr>
          <p:cNvPr id="4" name="AutoShape 4"/>
          <p:cNvSpPr/>
          <p:nvPr/>
        </p:nvSpPr>
        <p:spPr>
          <a:xfrm>
            <a:off x="508000" y="8890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Home Page Overall Layout</a:t>
            </a:r>
            <a:endParaRPr lang="en-US" sz="1100"/>
          </a:p>
        </p:txBody>
      </p:sp>
      <p:sp>
        <p:nvSpPr>
          <p:cNvPr id="5" name="AutoShape 5"/>
          <p:cNvSpPr/>
          <p:nvPr/>
        </p:nvSpPr>
        <p:spPr>
          <a:xfrm>
            <a:off x="508000" y="13970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successful login, the Home page opens automatically and is divided into four areas</a:t>
            </a:r>
            <a:endParaRPr lang="en-US" sz="1100"/>
          </a:p>
        </p:txBody>
      </p:sp>
      <p:sp>
        <p:nvSpPr>
          <p:cNvPr id="6" name="AutoShape 6"/>
          <p:cNvSpPr/>
          <p:nvPr/>
        </p:nvSpPr>
        <p:spPr>
          <a:xfrm>
            <a:off x="508000" y="1968500"/>
            <a:ext cx="5588000" cy="952500"/>
          </a:xfrm>
          <a:prstGeom prst="roundRect">
            <a:avLst>
              <a:gd name="adj" fmla="val 10666"/>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508000" y="1968500"/>
            <a:ext cx="63500" cy="952500"/>
          </a:xfrm>
          <a:prstGeom prst="roundRect">
            <a:avLst>
              <a:gd name="adj" fmla="val 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762000" y="2095500"/>
            <a:ext cx="5207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① Left Function Navigation Bar</a:t>
            </a:r>
            <a:endParaRPr lang="en-US" sz="1100"/>
          </a:p>
        </p:txBody>
      </p:sp>
      <p:sp>
        <p:nvSpPr>
          <p:cNvPr id="9" name="AutoShape 9"/>
          <p:cNvSpPr/>
          <p:nvPr/>
        </p:nvSpPr>
        <p:spPr>
          <a:xfrm>
            <a:off x="762000" y="2438400"/>
            <a:ext cx="520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Entries to the five major modules such as Home / Data Center / Design Platform</a:t>
            </a:r>
            <a:endParaRPr lang="en-US" sz="1100"/>
          </a:p>
        </p:txBody>
      </p:sp>
      <p:sp>
        <p:nvSpPr>
          <p:cNvPr id="10" name="AutoShape 10"/>
          <p:cNvSpPr/>
          <p:nvPr/>
        </p:nvSpPr>
        <p:spPr>
          <a:xfrm>
            <a:off x="508000" y="3111500"/>
            <a:ext cx="5588000" cy="952500"/>
          </a:xfrm>
          <a:prstGeom prst="roundRect">
            <a:avLst>
              <a:gd name="adj" fmla="val 10666"/>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508000" y="3111500"/>
            <a:ext cx="63500" cy="952500"/>
          </a:xfrm>
          <a:prstGeom prst="roundRect">
            <a:avLst>
              <a:gd name="adj" fmla="val 0"/>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762000" y="3238500"/>
            <a:ext cx="5207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② User Account Information Area (bottom left)</a:t>
            </a:r>
            <a:endParaRPr lang="en-US" sz="1100"/>
          </a:p>
        </p:txBody>
      </p:sp>
      <p:sp>
        <p:nvSpPr>
          <p:cNvPr id="13" name="AutoShape 13"/>
          <p:cNvSpPr/>
          <p:nvPr/>
        </p:nvSpPr>
        <p:spPr>
          <a:xfrm>
            <a:off x="762000" y="3581400"/>
            <a:ext cx="520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Account type, balance, validity period, top-up entry</a:t>
            </a:r>
            <a:endParaRPr lang="en-US" sz="1100"/>
          </a:p>
        </p:txBody>
      </p:sp>
      <p:sp>
        <p:nvSpPr>
          <p:cNvPr id="14" name="AutoShape 14"/>
          <p:cNvSpPr/>
          <p:nvPr/>
        </p:nvSpPr>
        <p:spPr>
          <a:xfrm>
            <a:off x="508000" y="4254500"/>
            <a:ext cx="5588000" cy="952500"/>
          </a:xfrm>
          <a:prstGeom prst="roundRect">
            <a:avLst>
              <a:gd name="adj" fmla="val 10666"/>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508000" y="4254500"/>
            <a:ext cx="63500" cy="952500"/>
          </a:xfrm>
          <a:prstGeom prst="roundRect">
            <a:avLst>
              <a:gd name="adj" fmla="val 0"/>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762000" y="4381500"/>
            <a:ext cx="5207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③ Top Status Bar</a:t>
            </a:r>
            <a:endParaRPr lang="en-US" sz="1100"/>
          </a:p>
        </p:txBody>
      </p:sp>
      <p:sp>
        <p:nvSpPr>
          <p:cNvPr id="17" name="AutoShape 17"/>
          <p:cNvSpPr/>
          <p:nvPr/>
        </p:nvSpPr>
        <p:spPr>
          <a:xfrm>
            <a:off x="762000" y="4724400"/>
            <a:ext cx="520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User avatar, language switch, system settings, window controls</a:t>
            </a:r>
            <a:endParaRPr lang="en-US" sz="1100"/>
          </a:p>
        </p:txBody>
      </p:sp>
      <p:sp>
        <p:nvSpPr>
          <p:cNvPr id="18" name="AutoShape 18"/>
          <p:cNvSpPr/>
          <p:nvPr/>
        </p:nvSpPr>
        <p:spPr>
          <a:xfrm>
            <a:off x="508000" y="5397500"/>
            <a:ext cx="5588000" cy="952500"/>
          </a:xfrm>
          <a:prstGeom prst="roundRect">
            <a:avLst>
              <a:gd name="adj" fmla="val 10666"/>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9" name="AutoShape 19"/>
          <p:cNvSpPr/>
          <p:nvPr/>
        </p:nvSpPr>
        <p:spPr>
          <a:xfrm>
            <a:off x="508000" y="5397500"/>
            <a:ext cx="63500" cy="952500"/>
          </a:xfrm>
          <a:prstGeom prst="roundRect">
            <a:avLst>
              <a:gd name="adj" fmla="val 0"/>
            </a:avLst>
          </a:prstGeom>
          <a:solidFill>
            <a:srgbClr val="EF4444">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762000" y="5524500"/>
            <a:ext cx="5207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④ Home Display Area (center)</a:t>
            </a:r>
            <a:endParaRPr lang="en-US" sz="1100"/>
          </a:p>
        </p:txBody>
      </p:sp>
      <p:sp>
        <p:nvSpPr>
          <p:cNvPr id="21" name="AutoShape 21"/>
          <p:cNvSpPr/>
          <p:nvPr/>
        </p:nvSpPr>
        <p:spPr>
          <a:xfrm>
            <a:off x="762000" y="5867400"/>
            <a:ext cx="520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Brand introduction, application scenarios, global data resources, template scale</a:t>
            </a:r>
            <a:endParaRPr lang="en-US" sz="1100"/>
          </a:p>
        </p:txBody>
      </p:sp>
      <p:pic>
        <p:nvPicPr>
          <p:cNvPr id="24" name="图片 23"/>
          <p:cNvPicPr>
            <a:picLocks noChangeAspect="1"/>
          </p:cNvPicPr>
          <p:nvPr/>
        </p:nvPicPr>
        <p:blipFill>
          <a:blip r:embed="rId1"/>
          <a:stretch>
            <a:fillRect/>
          </a:stretch>
        </p:blipFill>
        <p:spPr>
          <a:xfrm>
            <a:off x="5872480" y="1815465"/>
            <a:ext cx="6319520" cy="46393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04 Home Page Introduction · Area Details</a:t>
            </a:r>
            <a:endParaRPr lang="en-US" sz="1100"/>
          </a:p>
        </p:txBody>
      </p:sp>
      <p:sp>
        <p:nvSpPr>
          <p:cNvPr id="4" name="AutoShape 4"/>
          <p:cNvSpPr/>
          <p:nvPr/>
        </p:nvSpPr>
        <p:spPr>
          <a:xfrm>
            <a:off x="508000" y="825500"/>
            <a:ext cx="558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Left Function Navigation Bar</a:t>
            </a:r>
            <a:endParaRPr lang="en-US" sz="1100"/>
          </a:p>
        </p:txBody>
      </p:sp>
      <p:graphicFrame>
        <p:nvGraphicFramePr>
          <p:cNvPr id="5" name="Table 5"/>
          <p:cNvGraphicFramePr>
            <a:graphicFrameLocks noGrp="1"/>
          </p:cNvGraphicFramePr>
          <p:nvPr/>
        </p:nvGraphicFramePr>
        <p:xfrm>
          <a:off x="508000" y="1270000"/>
          <a:ext cx="5588000" cy="2286000"/>
        </p:xfrm>
        <a:graphic>
          <a:graphicData uri="http://schemas.openxmlformats.org/drawingml/2006/table">
            <a:tbl>
              <a:tblPr>
                <a:effectLst/>
              </a:tblPr>
              <a:tblGrid>
                <a:gridCol w="1778000"/>
                <a:gridCol w="3810000"/>
              </a:tblGrid>
              <a:tr h="381000">
                <a:tc>
                  <a:txBody>
                    <a:bodyPr rtlCol="0"/>
                    <a:lstStyle/>
                    <a:p>
                      <a:pPr marL="0" indent="0" algn="ctr">
                        <a:lnSpc>
                          <a:spcPct val="100000"/>
                        </a:lnSpc>
                        <a:defRPr/>
                      </a:pPr>
                      <a:r>
                        <a:rPr lang="en-US" sz="1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Menu Name</a:t>
                      </a:r>
                      <a:endParaRPr lang="en-US" sz="1100"/>
                    </a:p>
                  </a:txBody>
                  <a:tcPr marL="101600" marR="101600" marT="101600" marB="101600" anchor="t" anchorCtr="0">
                    <a:lnL>
                      <a:noFill/>
                    </a:lnL>
                    <a:lnR>
                      <a:noFill/>
                    </a:lnR>
                    <a:lnT>
                      <a:noFill/>
                    </a:lnT>
                    <a:lnB>
                      <a:noFill/>
                    </a:lnB>
                    <a:solidFill>
                      <a:srgbClr val="2563EB">
                        <a:alpha val="100000"/>
                      </a:srgbClr>
                    </a:solidFill>
                  </a:tcPr>
                </a:tc>
                <a:tc>
                  <a:txBody>
                    <a:bodyPr rtlCol="0"/>
                    <a:lstStyle/>
                    <a:p>
                      <a:pPr marL="0" indent="0" algn="ctr">
                        <a:lnSpc>
                          <a:spcPct val="100000"/>
                        </a:lnSpc>
                        <a:defRPr/>
                      </a:pPr>
                      <a:r>
                        <a:rPr lang="en-US" sz="12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Function Description</a:t>
                      </a:r>
                      <a:endParaRPr lang="en-US" sz="1100"/>
                    </a:p>
                  </a:txBody>
                  <a:tcPr marL="101600" marR="101600" marT="101600" marB="101600" anchor="t" anchorCtr="0">
                    <a:lnL>
                      <a:noFill/>
                    </a:lnL>
                    <a:lnR>
                      <a:noFill/>
                    </a:lnR>
                    <a:lnT>
                      <a:noFill/>
                    </a:lnT>
                    <a:lnB>
                      <a:noFill/>
                    </a:lnB>
                    <a:solidFill>
                      <a:srgbClr val="2563EB">
                        <a:alpha val="100000"/>
                      </a:srgbClr>
                    </a:solidFill>
                  </a:tcPr>
                </a:tc>
              </a:tr>
              <a:tr h="381000">
                <a:tc>
                  <a:txBody>
                    <a:bodyPr rtlCol="0"/>
                    <a:lstStyle/>
                    <a:p>
                      <a:pPr marL="0" indent="0" algn="ctr">
                        <a:lnSpc>
                          <a:spcPct val="100000"/>
                        </a:lnSpc>
                        <a:defRPr/>
                      </a:pPr>
                      <a:r>
                        <a:rPr lang="en-US" sz="11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Home</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1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Software home page: platform introduction and basic information</a:t>
                      </a:r>
                      <a:endParaRPr lang="en-US" sz="1100"/>
                    </a:p>
                  </a:txBody>
                  <a:tcPr marL="101600" marR="101600" marT="101600" marB="101600" anchor="t" anchorCtr="0">
                    <a:lnL>
                      <a:noFill/>
                    </a:lnL>
                    <a:lnR>
                      <a:noFill/>
                    </a:lnR>
                    <a:lnT>
                      <a:noFill/>
                    </a:lnT>
                    <a:lnB>
                      <a:noFill/>
                    </a:lnB>
                    <a:noFill/>
                  </a:tcPr>
                </a:tc>
              </a:tr>
              <a:tr h="381000">
                <a:tc>
                  <a:txBody>
                    <a:bodyPr rtlCol="0"/>
                    <a:lstStyle/>
                    <a:p>
                      <a:pPr marL="0" indent="0" algn="ctr">
                        <a:lnSpc>
                          <a:spcPct val="100000"/>
                        </a:lnSpc>
                        <a:defRPr/>
                      </a:pPr>
                      <a:r>
                        <a:rPr lang="en-US" sz="11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Data Center</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1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Data Center: access vehicle and template data resources</a:t>
                      </a:r>
                      <a:endParaRPr lang="en-US" sz="1100"/>
                    </a:p>
                  </a:txBody>
                  <a:tcPr marL="101600" marR="101600" marT="101600" marB="101600" anchor="t" anchorCtr="0">
                    <a:lnL>
                      <a:noFill/>
                    </a:lnL>
                    <a:lnR>
                      <a:noFill/>
                    </a:lnR>
                    <a:lnT>
                      <a:noFill/>
                    </a:lnT>
                    <a:lnB>
                      <a:noFill/>
                    </a:lnB>
                    <a:noFill/>
                  </a:tcPr>
                </a:tc>
              </a:tr>
              <a:tr h="381000">
                <a:tc>
                  <a:txBody>
                    <a:bodyPr rtlCol="0"/>
                    <a:lstStyle/>
                    <a:p>
                      <a:pPr marL="0" indent="0" algn="ctr">
                        <a:lnSpc>
                          <a:spcPct val="100000"/>
                        </a:lnSpc>
                        <a:defRPr/>
                      </a:pPr>
                      <a:r>
                        <a:rPr lang="en-US" sz="11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Design Platform</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1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Design Platform: film template design and related operations</a:t>
                      </a:r>
                      <a:endParaRPr lang="en-US" sz="1100"/>
                    </a:p>
                  </a:txBody>
                  <a:tcPr marL="101600" marR="101600" marT="101600" marB="101600" anchor="t" anchorCtr="0">
                    <a:lnL>
                      <a:noFill/>
                    </a:lnL>
                    <a:lnR>
                      <a:noFill/>
                    </a:lnR>
                    <a:lnT>
                      <a:noFill/>
                    </a:lnT>
                    <a:lnB>
                      <a:noFill/>
                    </a:lnB>
                    <a:noFill/>
                  </a:tcPr>
                </a:tc>
              </a:tr>
              <a:tr h="381000">
                <a:tc>
                  <a:txBody>
                    <a:bodyPr rtlCol="0"/>
                    <a:lstStyle/>
                    <a:p>
                      <a:pPr marL="0" indent="0" algn="ctr">
                        <a:lnSpc>
                          <a:spcPct val="100000"/>
                        </a:lnSpc>
                        <a:defRPr/>
                      </a:pPr>
                      <a:r>
                        <a:rPr lang="en-US" sz="11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My Saved Files</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1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My Saved Files: view saved data files</a:t>
                      </a:r>
                      <a:endParaRPr lang="en-US" sz="1100"/>
                    </a:p>
                  </a:txBody>
                  <a:tcPr marL="101600" marR="101600" marT="101600" marB="101600" anchor="t" anchorCtr="0">
                    <a:lnL>
                      <a:noFill/>
                    </a:lnL>
                    <a:lnR>
                      <a:noFill/>
                    </a:lnR>
                    <a:lnT>
                      <a:noFill/>
                    </a:lnT>
                    <a:lnB>
                      <a:noFill/>
                    </a:lnB>
                    <a:noFill/>
                  </a:tcPr>
                </a:tc>
              </a:tr>
              <a:tr h="381000">
                <a:tc>
                  <a:txBody>
                    <a:bodyPr rtlCol="0"/>
                    <a:lstStyle/>
                    <a:p>
                      <a:pPr marL="0" indent="0" algn="ctr">
                        <a:lnSpc>
                          <a:spcPct val="100000"/>
                        </a:lnSpc>
                        <a:defRPr/>
                      </a:pPr>
                      <a:r>
                        <a:rPr lang="en-US" sz="1100" b="1"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Cutting Records</a:t>
                      </a:r>
                      <a:endParaRPr lang="en-US" sz="1100"/>
                    </a:p>
                  </a:txBody>
                  <a:tcPr marL="101600" marR="101600" marT="101600" marB="101600" anchor="t" anchorCtr="0">
                    <a:lnL>
                      <a:noFill/>
                    </a:lnL>
                    <a:lnR>
                      <a:noFill/>
                    </a:lnR>
                    <a:lnT>
                      <a:noFill/>
                    </a:lnT>
                    <a:lnB>
                      <a:noFill/>
                    </a:lnB>
                    <a:noFill/>
                  </a:tcPr>
                </a:tc>
                <a:tc>
                  <a:txBody>
                    <a:bodyPr rtlCol="0"/>
                    <a:lstStyle/>
                    <a:p>
                      <a:pPr marL="0" indent="0" algn="l">
                        <a:lnSpc>
                          <a:spcPct val="100000"/>
                        </a:lnSpc>
                        <a:defRPr/>
                      </a:pPr>
                      <a:r>
                        <a:rPr lang="en-US" sz="11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Cutting Records: view historical cutting task records</a:t>
                      </a:r>
                      <a:endParaRPr lang="en-US" sz="1100"/>
                    </a:p>
                  </a:txBody>
                  <a:tcPr marL="101600" marR="101600" marT="101600" marB="101600" anchor="t" anchorCtr="0">
                    <a:lnL>
                      <a:noFill/>
                    </a:lnL>
                    <a:lnR>
                      <a:noFill/>
                    </a:lnR>
                    <a:lnT>
                      <a:noFill/>
                    </a:lnT>
                    <a:lnB>
                      <a:noFill/>
                    </a:lnB>
                    <a:noFill/>
                  </a:tcPr>
                </a:tc>
              </a:tr>
            </a:tbl>
          </a:graphicData>
        </a:graphic>
      </p:graphicFrame>
      <p:sp>
        <p:nvSpPr>
          <p:cNvPr id="6" name="AutoShape 6"/>
          <p:cNvSpPr/>
          <p:nvPr/>
        </p:nvSpPr>
        <p:spPr>
          <a:xfrm>
            <a:off x="508000" y="3746500"/>
            <a:ext cx="558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0B981"/>
                </a:solidFill>
                <a:latin typeface="Noto Sans SC" panose="020B0200000000000000" charset="-122"/>
                <a:ea typeface="Noto Sans SC" panose="020B0200000000000000" charset="-122"/>
                <a:cs typeface="Noto Sans SC" panose="020B0200000000000000" charset="-122"/>
                <a:sym typeface="Noto Sans SC" panose="020B0200000000000000" charset="-122"/>
              </a:rPr>
              <a:t>User Account Information Area</a:t>
            </a:r>
            <a:endParaRPr lang="en-US" sz="1100"/>
          </a:p>
        </p:txBody>
      </p:sp>
      <p:sp>
        <p:nvSpPr>
          <p:cNvPr id="7" name="AutoShape 7"/>
          <p:cNvSpPr/>
          <p:nvPr/>
        </p:nvSpPr>
        <p:spPr>
          <a:xfrm>
            <a:off x="508000" y="4191000"/>
            <a:ext cx="5588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42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Account Profile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Account information</a:t>
            </a:r>
            <a:endParaRPr lang="en-US" sz="1100"/>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Account Type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Account type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Account Balance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Account balance/available quota</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Expiration Date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Account validity period</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42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Recharge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Top-up entry</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6477000" y="825500"/>
            <a:ext cx="520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59E0B"/>
                </a:solidFill>
                <a:latin typeface="Noto Sans SC" panose="020B0200000000000000" charset="-122"/>
                <a:ea typeface="Noto Sans SC" panose="020B0200000000000000" charset="-122"/>
                <a:cs typeface="Noto Sans SC" panose="020B0200000000000000" charset="-122"/>
                <a:sym typeface="Noto Sans SC" panose="020B0200000000000000" charset="-122"/>
              </a:rPr>
              <a:t>Top Status Bar</a:t>
            </a:r>
            <a:endParaRPr lang="en-US" sz="1100"/>
          </a:p>
        </p:txBody>
      </p:sp>
      <p:sp>
        <p:nvSpPr>
          <p:cNvPr id="9" name="AutoShape 9"/>
          <p:cNvSpPr/>
          <p:nvPr/>
        </p:nvSpPr>
        <p:spPr>
          <a:xfrm>
            <a:off x="6477000" y="1270000"/>
            <a:ext cx="5207000" cy="2286000"/>
          </a:xfrm>
          <a:prstGeom prst="roundRect">
            <a:avLst>
              <a:gd name="adj" fmla="val 4444"/>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667500" y="1422400"/>
            <a:ext cx="4826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50000"/>
              </a:lnSpc>
              <a:defRPr/>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User avatar/account</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Shows the current logged-in user</a:t>
            </a:r>
            <a:endParaRPr lang="en-US" sz="1100"/>
          </a:p>
          <a:p>
            <a:pPr marL="0" indent="0" algn="l">
              <a:lnSpc>
                <a:spcPct val="150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Account information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Current logged-in account (e.g. TES***)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Welcome</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Welcome message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Language button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Switch the software display language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Settings button</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Enter system settings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Window controls</a:t>
            </a: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Minimize, maximize, close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6477000" y="3746500"/>
            <a:ext cx="520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EF4444"/>
                </a:solidFill>
                <a:latin typeface="Noto Sans SC" panose="020B0200000000000000" charset="-122"/>
                <a:ea typeface="Noto Sans SC" panose="020B0200000000000000" charset="-122"/>
                <a:cs typeface="Noto Sans SC" panose="020B0200000000000000" charset="-122"/>
                <a:sym typeface="Noto Sans SC" panose="020B0200000000000000" charset="-122"/>
              </a:rPr>
              <a:t>Home Display Area</a:t>
            </a:r>
            <a:endParaRPr lang="en-US" sz="1100"/>
          </a:p>
        </p:txBody>
      </p:sp>
      <p:sp>
        <p:nvSpPr>
          <p:cNvPr id="12" name="AutoShape 12"/>
          <p:cNvSpPr/>
          <p:nvPr/>
        </p:nvSpPr>
        <p:spPr>
          <a:xfrm>
            <a:off x="6477000" y="4191000"/>
            <a:ext cx="5207000" cy="2032000"/>
          </a:xfrm>
          <a:prstGeom prst="roundRect">
            <a:avLst>
              <a:gd name="adj" fmla="val 5000"/>
            </a:avLst>
          </a:prstGeom>
          <a:solidFill>
            <a:srgbClr val="FFFFFF">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6667500" y="4381500"/>
            <a:ext cx="4826000" cy="1714500"/>
          </a:xfrm>
          <a:prstGeom prst="rect">
            <a:avLst/>
          </a:prstGeom>
          <a:noFill/>
          <a:ln w="12700" cap="flat" cmpd="sng">
            <a:noFill/>
            <a:prstDash val="solid"/>
            <a:round/>
          </a:ln>
        </p:spPr>
        <p:txBody>
          <a:bodyPr vert="horz" wrap="square" lIns="0" tIns="0" rIns="0" bIns="0" rtlCol="0" anchor="ctr" anchorCtr="0"/>
          <a:lstStyle/>
          <a:p>
            <a:pPr marL="0" indent="0" algn="l">
              <a:lnSpc>
                <a:spcPct val="150000"/>
              </a:lnSpc>
              <a:defRPr/>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central area of the software displays DATACUT platform introduction information:</a:t>
            </a:r>
            <a:endParaRPr lang="en-US" sz="1100"/>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DATACUT brand introduction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Paint Protection Film (PPF) application scenarios</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Global data resource information</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Vehicle template database scale</a:t>
            </a:r>
            <a:endParaRPr lang="en-US" sz="12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508000" y="6350000"/>
            <a:ext cx="11176000" cy="317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Tip: Different account permissions may affect available features. Before use, please confirm the account is in a valid state</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05 Home Page Notes</a:t>
            </a:r>
            <a:endParaRPr lang="en-US" sz="1100"/>
          </a:p>
        </p:txBody>
      </p:sp>
      <p:sp>
        <p:nvSpPr>
          <p:cNvPr id="4" name="AutoShape 4"/>
          <p:cNvSpPr/>
          <p:nvPr/>
        </p:nvSpPr>
        <p:spPr>
          <a:xfrm>
            <a:off x="508000" y="8890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Operation Flow After Login</a:t>
            </a:r>
            <a:endParaRPr lang="en-US" sz="1100"/>
          </a:p>
        </p:txBody>
      </p:sp>
      <p:sp>
        <p:nvSpPr>
          <p:cNvPr id="5" name="AutoShape 5"/>
          <p:cNvSpPr/>
          <p:nvPr/>
        </p:nvSpPr>
        <p:spPr>
          <a:xfrm>
            <a:off x="508000" y="14605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64748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successful login, follow these steps to start</a:t>
            </a:r>
            <a:endParaRPr lang="en-US" sz="1100"/>
          </a:p>
        </p:txBody>
      </p:sp>
      <p:sp>
        <p:nvSpPr>
          <p:cNvPr id="6" name="AutoShape 6"/>
          <p:cNvSpPr/>
          <p:nvPr/>
        </p:nvSpPr>
        <p:spPr>
          <a:xfrm>
            <a:off x="508000" y="1968500"/>
            <a:ext cx="762000" cy="762000"/>
          </a:xfrm>
          <a:prstGeom prst="roundRect">
            <a:avLst>
              <a:gd name="adj" fmla="val 5000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508000" y="2133600"/>
            <a:ext cx="762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1</a:t>
            </a:r>
            <a:endParaRPr lang="en-US" sz="1100"/>
          </a:p>
        </p:txBody>
      </p:sp>
      <p:sp>
        <p:nvSpPr>
          <p:cNvPr id="8" name="AutoShape 8"/>
          <p:cNvSpPr/>
          <p:nvPr/>
        </p:nvSpPr>
        <p:spPr>
          <a:xfrm>
            <a:off x="1460500" y="2032000"/>
            <a:ext cx="4572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The system automatically enters the Home page</a:t>
            </a:r>
            <a:endParaRPr lang="en-US" sz="1100"/>
          </a:p>
          <a:p>
            <a:pPr marL="0" indent="0" algn="l">
              <a:lnSpc>
                <a:spcPct val="117000"/>
              </a:lnSpc>
            </a:pP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After successful login, it redirects to the home page by default</a:t>
            </a:r>
            <a:endPar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9" name="Connector 9"/>
          <p:cNvCxnSpPr/>
          <p:nvPr/>
        </p:nvCxnSpPr>
        <p:spPr>
          <a:xfrm rot="5228255">
            <a:off x="762000" y="2978309"/>
            <a:ext cx="254000" cy="12700"/>
          </a:xfrm>
          <a:prstGeom prst="straightConnector1">
            <a:avLst/>
          </a:prstGeom>
          <a:solidFill>
            <a:srgbClr val="DEE0E3">
              <a:alpha val="100000"/>
            </a:srgbClr>
          </a:solidFill>
          <a:ln w="25400" cap="flat" cmpd="sng">
            <a:solidFill>
              <a:srgbClr val="94A3B8">
                <a:alpha val="100000"/>
              </a:srgbClr>
            </a:solidFill>
            <a:prstDash val="dash"/>
            <a:round/>
            <a:headEnd type="none" w="lg" len="lg"/>
            <a:tailEnd type="none" w="lg" len="lg"/>
          </a:ln>
        </p:spPr>
      </p:cxnSp>
      <p:sp>
        <p:nvSpPr>
          <p:cNvPr id="10" name="AutoShape 10"/>
          <p:cNvSpPr/>
          <p:nvPr/>
        </p:nvSpPr>
        <p:spPr>
          <a:xfrm>
            <a:off x="508000" y="3175000"/>
            <a:ext cx="762000" cy="762000"/>
          </a:xfrm>
          <a:prstGeom prst="roundRect">
            <a:avLst>
              <a:gd name="adj" fmla="val 5000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508000" y="3340100"/>
            <a:ext cx="762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2</a:t>
            </a:r>
            <a:endParaRPr lang="en-US" sz="1100"/>
          </a:p>
        </p:txBody>
      </p:sp>
      <p:sp>
        <p:nvSpPr>
          <p:cNvPr id="12" name="AutoShape 12"/>
          <p:cNvSpPr/>
          <p:nvPr/>
        </p:nvSpPr>
        <p:spPr>
          <a:xfrm>
            <a:off x="1460500" y="3238500"/>
            <a:ext cx="4572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Check whether the account status is normal</a:t>
            </a:r>
            <a:endParaRPr lang="en-US" sz="1100"/>
          </a:p>
          <a:p>
            <a:pPr marL="0" indent="0" algn="l">
              <a:lnSpc>
                <a:spcPct val="117000"/>
              </a:lnSpc>
            </a:pP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Confirm that the balance, validity period, and permissions are correct</a:t>
            </a:r>
            <a:endPar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3" name="Connector 13"/>
          <p:cNvCxnSpPr/>
          <p:nvPr/>
        </p:nvCxnSpPr>
        <p:spPr>
          <a:xfrm rot="5228255">
            <a:off x="762000" y="4184809"/>
            <a:ext cx="254000" cy="12700"/>
          </a:xfrm>
          <a:prstGeom prst="straightConnector1">
            <a:avLst/>
          </a:prstGeom>
          <a:solidFill>
            <a:srgbClr val="DEE0E3">
              <a:alpha val="100000"/>
            </a:srgbClr>
          </a:solidFill>
          <a:ln w="25400" cap="flat" cmpd="sng">
            <a:solidFill>
              <a:srgbClr val="94A3B8">
                <a:alpha val="100000"/>
              </a:srgbClr>
            </a:solidFill>
            <a:prstDash val="dash"/>
            <a:round/>
            <a:headEnd type="none" w="lg" len="lg"/>
            <a:tailEnd type="none" w="lg" len="lg"/>
          </a:ln>
        </p:spPr>
      </p:cxnSp>
      <p:sp>
        <p:nvSpPr>
          <p:cNvPr id="14" name="AutoShape 14"/>
          <p:cNvSpPr/>
          <p:nvPr/>
        </p:nvSpPr>
        <p:spPr>
          <a:xfrm>
            <a:off x="508000" y="4381500"/>
            <a:ext cx="762000" cy="762000"/>
          </a:xfrm>
          <a:prstGeom prst="roundRect">
            <a:avLst>
              <a:gd name="adj" fmla="val 50000"/>
            </a:avLst>
          </a:prstGeom>
          <a:solidFill>
            <a:srgbClr val="2563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508000" y="4546600"/>
            <a:ext cx="762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3</a:t>
            </a:r>
            <a:endParaRPr lang="en-US" sz="1100"/>
          </a:p>
        </p:txBody>
      </p:sp>
      <p:sp>
        <p:nvSpPr>
          <p:cNvPr id="16" name="AutoShape 16"/>
          <p:cNvSpPr/>
          <p:nvPr/>
        </p:nvSpPr>
        <p:spPr>
          <a:xfrm>
            <a:off x="1460500" y="4445000"/>
            <a:ext cx="4572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Choose a function menu on the left as needed</a:t>
            </a:r>
            <a:endParaRPr lang="en-US" sz="1100"/>
          </a:p>
          <a:p>
            <a:pPr marL="0" indent="0" algn="l">
              <a:lnSpc>
                <a:spcPct val="117000"/>
              </a:lnSpc>
            </a:pP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Enter the Data Center or Design Platform</a:t>
            </a:r>
            <a:endPar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7" name="Connector 17"/>
          <p:cNvCxnSpPr/>
          <p:nvPr/>
        </p:nvCxnSpPr>
        <p:spPr>
          <a:xfrm rot="5228255">
            <a:off x="762000" y="5391309"/>
            <a:ext cx="254000" cy="12700"/>
          </a:xfrm>
          <a:prstGeom prst="straightConnector1">
            <a:avLst/>
          </a:prstGeom>
          <a:solidFill>
            <a:srgbClr val="DEE0E3">
              <a:alpha val="100000"/>
            </a:srgbClr>
          </a:solidFill>
          <a:ln w="25400" cap="flat" cmpd="sng">
            <a:solidFill>
              <a:srgbClr val="94A3B8">
                <a:alpha val="100000"/>
              </a:srgbClr>
            </a:solidFill>
            <a:prstDash val="dash"/>
            <a:round/>
            <a:headEnd type="none" w="lg" len="lg"/>
            <a:tailEnd type="none" w="lg" len="lg"/>
          </a:ln>
        </p:spPr>
      </p:cxnSp>
      <p:sp>
        <p:nvSpPr>
          <p:cNvPr id="18" name="AutoShape 18"/>
          <p:cNvSpPr/>
          <p:nvPr/>
        </p:nvSpPr>
        <p:spPr>
          <a:xfrm>
            <a:off x="508000" y="5588000"/>
            <a:ext cx="762000" cy="762000"/>
          </a:xfrm>
          <a:prstGeom prst="roundRect">
            <a:avLst>
              <a:gd name="adj" fmla="val 50000"/>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508000" y="5753100"/>
            <a:ext cx="762000" cy="444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4</a:t>
            </a:r>
            <a:endParaRPr lang="en-US" sz="1100"/>
          </a:p>
        </p:txBody>
      </p:sp>
      <p:sp>
        <p:nvSpPr>
          <p:cNvPr id="20" name="AutoShape 20"/>
          <p:cNvSpPr/>
          <p:nvPr/>
        </p:nvSpPr>
        <p:spPr>
          <a:xfrm>
            <a:off x="1460500" y="5651500"/>
            <a:ext cx="4572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Enter the corresponding module to operate</a:t>
            </a:r>
            <a:endParaRPr lang="en-US" sz="1100"/>
          </a:p>
          <a:p>
            <a:pPr marL="0" indent="0" algn="l">
              <a:lnSpc>
                <a:spcPct val="117000"/>
              </a:lnSpc>
            </a:pPr>
            <a:r>
              <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Vehicle data query, film template design, or cutting</a:t>
            </a:r>
            <a:endParaRPr lang="en-US" sz="14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21"/>
          <p:cNvSpPr/>
          <p:nvPr/>
        </p:nvSpPr>
        <p:spPr>
          <a:xfrm>
            <a:off x="6477000" y="889000"/>
            <a:ext cx="5207000" cy="2540000"/>
          </a:xfrm>
          <a:prstGeom prst="roundRect">
            <a:avLst>
              <a:gd name="adj" fmla="val 4000"/>
            </a:avLst>
          </a:prstGeom>
          <a:solidFill>
            <a:srgbClr val="FEF2F2">
              <a:alpha val="10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6731000" y="10795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rPr>
              <a:t>Important Notes</a:t>
            </a:r>
            <a:endParaRPr lang="en-US" sz="1100"/>
          </a:p>
        </p:txBody>
      </p:sp>
      <p:sp>
        <p:nvSpPr>
          <p:cNvPr id="23" name="AutoShape 23"/>
          <p:cNvSpPr/>
          <p:nvPr/>
        </p:nvSpPr>
        <p:spPr>
          <a:xfrm>
            <a:off x="6731000" y="1524000"/>
            <a:ext cx="4699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50000"/>
              </a:lnSpc>
              <a:defRPr/>
            </a:pPr>
            <a:r>
              <a:rPr lang="en-US" sz="13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1. Before using the software, confirm the account is valid</a:t>
            </a:r>
            <a:endParaRPr lang="en-US" sz="1100"/>
          </a:p>
          <a:p>
            <a:pPr marL="0" indent="0" algn="l">
              <a:lnSpc>
                <a:spcPct val="150000"/>
              </a:lnSpc>
            </a:pPr>
            <a:r>
              <a:rPr lang="en-US" sz="13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2. Keep the network connected</a:t>
            </a:r>
            <a:endParaRPr lang="en-US" sz="13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3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3. Different account permissions may affect available features</a:t>
            </a:r>
            <a:endParaRPr lang="en-US" sz="13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0000"/>
              </a:lnSpc>
            </a:pPr>
            <a:r>
              <a:rPr lang="en-US" sz="13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rPr>
              <a:t>4. If the account balance is insufficient or expired, handle it promptly</a:t>
            </a:r>
            <a:endParaRPr lang="en-US" sz="1300" b="0" i="0" u="none" strike="noStrike">
              <a:solidFill>
                <a:srgbClr val="7F1D1D"/>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4" name="Picture 24"/>
          <p:cNvPicPr>
            <a:picLocks noChangeAspect="1"/>
          </p:cNvPicPr>
          <p:nvPr/>
        </p:nvPicPr>
        <p:blipFill>
          <a:blip r:embed="rId1"/>
          <a:srcRect t="7082" b="7082"/>
          <a:stretch>
            <a:fillRect/>
          </a:stretch>
        </p:blipFill>
        <p:spPr>
          <a:xfrm>
            <a:off x="6477000" y="3683000"/>
            <a:ext cx="5207000" cy="2667000"/>
          </a:xfrm>
          <a:prstGeom prst="roundRect">
            <a:avLst>
              <a:gd name="adj" fmla="val 3809"/>
            </a:avLst>
          </a:prstGeom>
          <a:noFill/>
          <a:ln w="12700" cap="flat" cmpd="sng">
            <a:solidFill>
              <a:srgbClr val="CBD5E1">
                <a:alpha val="100000"/>
              </a:srgbClr>
            </a:solidFill>
            <a:prstDash val="solid"/>
            <a:rou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4F8">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635000"/>
          </a:xfrm>
          <a:prstGeom prst="roundRect">
            <a:avLst>
              <a:gd name="adj" fmla="val 0"/>
            </a:avLst>
          </a:prstGeom>
          <a:solidFill>
            <a:srgbClr val="0D1326">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127000"/>
            <a:ext cx="762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06 Data Center</a:t>
            </a:r>
            <a:endParaRPr lang="en-US" sz="1100"/>
          </a:p>
        </p:txBody>
      </p:sp>
      <p:sp>
        <p:nvSpPr>
          <p:cNvPr id="4" name="AutoShape 4"/>
          <p:cNvSpPr/>
          <p:nvPr/>
        </p:nvSpPr>
        <p:spPr>
          <a:xfrm>
            <a:off x="508000" y="825500"/>
            <a:ext cx="5588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1326"/>
                </a:solidFill>
                <a:latin typeface="Noto Sans SC" panose="020B0200000000000000" charset="-122"/>
                <a:ea typeface="Noto Sans SC" panose="020B0200000000000000" charset="-122"/>
                <a:cs typeface="Noto Sans SC" panose="020B0200000000000000" charset="-122"/>
                <a:sym typeface="Noto Sans SC" panose="020B0200000000000000" charset="-122"/>
              </a:rPr>
              <a:t>Core Data Resource Management Module</a:t>
            </a:r>
            <a:endParaRPr lang="en-US" sz="1100"/>
          </a:p>
        </p:txBody>
      </p:sp>
      <p:sp>
        <p:nvSpPr>
          <p:cNvPr id="5" name="AutoShape 5"/>
          <p:cNvSpPr/>
          <p:nvPr/>
        </p:nvSpPr>
        <p:spPr>
          <a:xfrm>
            <a:off x="508000" y="1333500"/>
            <a:ext cx="558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Quickly find data of different types of cars and related products,</a:t>
            </a:r>
            <a:endParaRPr lang="en-US" sz="1100"/>
          </a:p>
          <a:p>
            <a:pPr marL="0" indent="0" algn="l">
              <a:lnSpc>
                <a:spcPct val="125000"/>
              </a:lnSpc>
            </a:pPr>
            <a:r>
              <a:rPr lang="en-US" sz="13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locating the target data through four-level filtering by brand, model, year, and trim</a:t>
            </a:r>
            <a:endParaRPr lang="en-US" sz="1300" b="0"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508000" y="20955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Top Data Category Entries</a:t>
            </a:r>
            <a:endParaRPr lang="en-US" sz="1100"/>
          </a:p>
        </p:txBody>
      </p:sp>
      <p:sp>
        <p:nvSpPr>
          <p:cNvPr id="7" name="AutoShape 7"/>
          <p:cNvSpPr/>
          <p:nvPr/>
        </p:nvSpPr>
        <p:spPr>
          <a:xfrm>
            <a:off x="508000" y="2476500"/>
            <a:ext cx="1270000" cy="406400"/>
          </a:xfrm>
          <a:prstGeom prst="roundRect">
            <a:avLst>
              <a:gd name="adj" fmla="val 18750"/>
            </a:avLst>
          </a:prstGeom>
          <a:solidFill>
            <a:srgbClr val="2563EB">
              <a:alpha val="10000"/>
            </a:srgbClr>
          </a:solidFill>
          <a:ln w="12700" cap="flat" cmpd="sng">
            <a:solidFill>
              <a:srgbClr val="2563EB">
                <a:alpha val="3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508000" y="2540000"/>
            <a:ext cx="1270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US&amp;UK</a:t>
            </a:r>
            <a:endParaRPr lang="en-US" sz="1100"/>
          </a:p>
        </p:txBody>
      </p:sp>
      <p:sp>
        <p:nvSpPr>
          <p:cNvPr id="9" name="AutoShape 9"/>
          <p:cNvSpPr/>
          <p:nvPr/>
        </p:nvSpPr>
        <p:spPr>
          <a:xfrm>
            <a:off x="1905000" y="2476500"/>
            <a:ext cx="1270000" cy="406400"/>
          </a:xfrm>
          <a:prstGeom prst="roundRect">
            <a:avLst>
              <a:gd name="adj" fmla="val 18750"/>
            </a:avLst>
          </a:prstGeom>
          <a:solidFill>
            <a:srgbClr val="10B981">
              <a:alpha val="10000"/>
            </a:srgbClr>
          </a:solidFill>
          <a:ln w="12700" cap="flat" cmpd="sng">
            <a:solidFill>
              <a:srgbClr val="10B981">
                <a:alpha val="3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1905000" y="2540000"/>
            <a:ext cx="1270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059669"/>
                </a:solidFill>
                <a:latin typeface="Noto Sans SC" panose="020B0200000000000000" charset="-122"/>
                <a:ea typeface="Noto Sans SC" panose="020B0200000000000000" charset="-122"/>
                <a:cs typeface="Noto Sans SC" panose="020B0200000000000000" charset="-122"/>
                <a:sym typeface="Noto Sans SC" panose="020B0200000000000000" charset="-122"/>
              </a:rPr>
              <a:t>INTERIOR</a:t>
            </a:r>
            <a:endParaRPr lang="en-US" sz="1100"/>
          </a:p>
        </p:txBody>
      </p:sp>
      <p:sp>
        <p:nvSpPr>
          <p:cNvPr id="11" name="AutoShape 11"/>
          <p:cNvSpPr/>
          <p:nvPr/>
        </p:nvSpPr>
        <p:spPr>
          <a:xfrm>
            <a:off x="3302000" y="2476500"/>
            <a:ext cx="1270000" cy="406400"/>
          </a:xfrm>
          <a:prstGeom prst="roundRect">
            <a:avLst>
              <a:gd name="adj" fmla="val 18750"/>
            </a:avLst>
          </a:prstGeom>
          <a:solidFill>
            <a:srgbClr val="F59E0B">
              <a:alpha val="10000"/>
            </a:srgbClr>
          </a:solidFill>
          <a:ln w="12700" cap="flat" cmpd="sng">
            <a:solidFill>
              <a:srgbClr val="F59E0B">
                <a:alpha val="3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3302000" y="2540000"/>
            <a:ext cx="1270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DOOR WRIST</a:t>
            </a:r>
            <a:endParaRPr lang="en-US" sz="1100"/>
          </a:p>
        </p:txBody>
      </p:sp>
      <p:sp>
        <p:nvSpPr>
          <p:cNvPr id="13" name="AutoShape 13"/>
          <p:cNvSpPr/>
          <p:nvPr/>
        </p:nvSpPr>
        <p:spPr>
          <a:xfrm>
            <a:off x="4699000" y="2476500"/>
            <a:ext cx="1397000" cy="406400"/>
          </a:xfrm>
          <a:prstGeom prst="roundRect">
            <a:avLst>
              <a:gd name="adj" fmla="val 18750"/>
            </a:avLst>
          </a:prstGeom>
          <a:solidFill>
            <a:srgbClr val="EF4444">
              <a:alpha val="10000"/>
            </a:srgbClr>
          </a:solidFill>
          <a:ln w="12700" cap="flat" cmpd="sng">
            <a:solidFill>
              <a:srgbClr val="EF4444">
                <a:alpha val="3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4699000" y="2540000"/>
            <a:ext cx="1397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DC2626"/>
                </a:solidFill>
                <a:latin typeface="Noto Sans SC" panose="020B0200000000000000" charset="-122"/>
                <a:ea typeface="Noto Sans SC" panose="020B0200000000000000" charset="-122"/>
                <a:cs typeface="Noto Sans SC" panose="020B0200000000000000" charset="-122"/>
                <a:sym typeface="Noto Sans SC" panose="020B0200000000000000" charset="-122"/>
              </a:rPr>
              <a:t>ELECTRONIC</a:t>
            </a:r>
            <a:endParaRPr lang="en-US" sz="1100"/>
          </a:p>
        </p:txBody>
      </p:sp>
      <p:sp>
        <p:nvSpPr>
          <p:cNvPr id="15" name="AutoShape 15"/>
          <p:cNvSpPr/>
          <p:nvPr/>
        </p:nvSpPr>
        <p:spPr>
          <a:xfrm>
            <a:off x="508000" y="2984500"/>
            <a:ext cx="1270000" cy="406400"/>
          </a:xfrm>
          <a:prstGeom prst="roundRect">
            <a:avLst>
              <a:gd name="adj" fmla="val 18750"/>
            </a:avLst>
          </a:prstGeom>
          <a:solidFill>
            <a:srgbClr val="8B5CF6">
              <a:alpha val="10000"/>
            </a:srgbClr>
          </a:solidFill>
          <a:ln w="12700" cap="flat" cmpd="sng">
            <a:solidFill>
              <a:srgbClr val="8B5CF6">
                <a:alpha val="3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508000" y="3048000"/>
            <a:ext cx="1270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7C3AED"/>
                </a:solidFill>
                <a:latin typeface="Noto Sans SC" panose="020B0200000000000000" charset="-122"/>
                <a:ea typeface="Noto Sans SC" panose="020B0200000000000000" charset="-122"/>
                <a:cs typeface="Noto Sans SC" panose="020B0200000000000000" charset="-122"/>
                <a:sym typeface="Noto Sans SC" panose="020B0200000000000000" charset="-122"/>
              </a:rPr>
              <a:t>MOTORCYCLE</a:t>
            </a:r>
            <a:endParaRPr lang="en-US" sz="1100"/>
          </a:p>
        </p:txBody>
      </p:sp>
      <p:sp>
        <p:nvSpPr>
          <p:cNvPr id="17" name="AutoShape 17"/>
          <p:cNvSpPr/>
          <p:nvPr/>
        </p:nvSpPr>
        <p:spPr>
          <a:xfrm>
            <a:off x="1905000" y="2984500"/>
            <a:ext cx="1460500" cy="406400"/>
          </a:xfrm>
          <a:prstGeom prst="roundRect">
            <a:avLst>
              <a:gd name="adj" fmla="val 18750"/>
            </a:avLst>
          </a:prstGeom>
          <a:solidFill>
            <a:srgbClr val="06B6D4">
              <a:alpha val="10000"/>
            </a:srgbClr>
          </a:solidFill>
          <a:ln w="12700" cap="flat" cmpd="sng">
            <a:solidFill>
              <a:srgbClr val="06B6D4">
                <a:alpha val="3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1905000" y="3048000"/>
            <a:ext cx="1460500" cy="279400"/>
          </a:xfrm>
          <a:prstGeom prst="rect">
            <a:avLst/>
          </a:prstGeom>
          <a:noFill/>
          <a:ln w="12700" cap="flat" cmpd="sng">
            <a:noFill/>
            <a:prstDash val="solid"/>
            <a:round/>
          </a:ln>
        </p:spPr>
        <p:txBody>
          <a:bodyPr vert="horz" wrap="none" lIns="0" tIns="0" rIns="0" bIns="0" rtlCol="0" anchor="ctr" anchorCtr="0"/>
          <a:lstStyle/>
          <a:p>
            <a:pPr marL="0" indent="0" algn="ctr">
              <a:lnSpc>
                <a:spcPct val="125000"/>
              </a:lnSpc>
              <a:defRPr/>
            </a:pPr>
            <a:r>
              <a:rPr lang="en-US" sz="1100" b="1" i="0" u="none" strike="noStrike">
                <a:solidFill>
                  <a:srgbClr val="0891B2"/>
                </a:solidFill>
                <a:latin typeface="Noto Sans SC" panose="020B0200000000000000" charset="-122"/>
                <a:ea typeface="Noto Sans SC" panose="020B0200000000000000" charset="-122"/>
                <a:cs typeface="Noto Sans SC" panose="020B0200000000000000" charset="-122"/>
                <a:sym typeface="Noto Sans SC" panose="020B0200000000000000" charset="-122"/>
              </a:rPr>
              <a:t>WINDOW FILM</a:t>
            </a:r>
            <a:endParaRPr lang="en-US" sz="1100"/>
          </a:p>
        </p:txBody>
      </p:sp>
      <p:sp>
        <p:nvSpPr>
          <p:cNvPr id="19" name="AutoShape 19"/>
          <p:cNvSpPr/>
          <p:nvPr/>
        </p:nvSpPr>
        <p:spPr>
          <a:xfrm>
            <a:off x="3477895" y="2984500"/>
            <a:ext cx="1094105" cy="406400"/>
          </a:xfrm>
          <a:prstGeom prst="roundRect">
            <a:avLst>
              <a:gd name="adj" fmla="val 18750"/>
            </a:avLst>
          </a:prstGeom>
          <a:solidFill>
            <a:srgbClr val="EC4899">
              <a:alpha val="10000"/>
            </a:srgbClr>
          </a:solidFill>
          <a:ln w="12700" cap="flat" cmpd="sng">
            <a:solidFill>
              <a:srgbClr val="EC4899">
                <a:alpha val="30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3429000" y="3067050"/>
            <a:ext cx="1270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DB2777"/>
                </a:solidFill>
                <a:latin typeface="Noto Sans SC" panose="020B0200000000000000" charset="-122"/>
                <a:ea typeface="Noto Sans SC" panose="020B0200000000000000" charset="-122"/>
                <a:cs typeface="Noto Sans SC" panose="020B0200000000000000" charset="-122"/>
                <a:sym typeface="Noto Sans SC" panose="020B0200000000000000" charset="-122"/>
              </a:rPr>
              <a:t>HELMET</a:t>
            </a:r>
            <a:endParaRPr lang="en-US" sz="1100"/>
          </a:p>
        </p:txBody>
      </p:sp>
      <p:sp>
        <p:nvSpPr>
          <p:cNvPr id="21" name="AutoShape 21"/>
          <p:cNvSpPr/>
          <p:nvPr/>
        </p:nvSpPr>
        <p:spPr>
          <a:xfrm>
            <a:off x="4699000" y="2984500"/>
            <a:ext cx="1397000" cy="406400"/>
          </a:xfrm>
          <a:prstGeom prst="roundRect">
            <a:avLst>
              <a:gd name="adj" fmla="val 18750"/>
            </a:avLst>
          </a:prstGeom>
          <a:solidFill>
            <a:srgbClr val="64748B">
              <a:alpha val="10000"/>
            </a:srgbClr>
          </a:solidFill>
          <a:ln w="12700" cap="flat" cmpd="sng">
            <a:solidFill>
              <a:srgbClr val="64748B">
                <a:alpha val="30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4699000" y="3048000"/>
            <a:ext cx="1397000" cy="2794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 b="1" i="0" u="none" strike="noStrike">
                <a:solidFill>
                  <a:srgbClr val="475569"/>
                </a:solidFill>
                <a:latin typeface="Noto Sans SC" panose="020B0200000000000000" charset="-122"/>
                <a:ea typeface="Noto Sans SC" panose="020B0200000000000000" charset="-122"/>
                <a:cs typeface="Noto Sans SC" panose="020B0200000000000000" charset="-122"/>
                <a:sym typeface="Noto Sans SC" panose="020B0200000000000000" charset="-122"/>
              </a:rPr>
              <a:t>CAR KEY / BIKE</a:t>
            </a:r>
            <a:endParaRPr lang="en-US" sz="1100"/>
          </a:p>
        </p:txBody>
      </p:sp>
      <p:sp>
        <p:nvSpPr>
          <p:cNvPr id="23" name="AutoShape 23"/>
          <p:cNvSpPr/>
          <p:nvPr/>
        </p:nvSpPr>
        <p:spPr>
          <a:xfrm>
            <a:off x="508000" y="3619500"/>
            <a:ext cx="5588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2563EB"/>
                </a:solidFill>
                <a:latin typeface="Noto Sans SC" panose="020B0200000000000000" charset="-122"/>
                <a:ea typeface="Noto Sans SC" panose="020B0200000000000000" charset="-122"/>
                <a:cs typeface="Noto Sans SC" panose="020B0200000000000000" charset="-122"/>
                <a:sym typeface="Noto Sans SC" panose="020B0200000000000000" charset="-122"/>
              </a:rPr>
              <a:t>Filter Function Area</a:t>
            </a:r>
            <a:endParaRPr lang="en-US" sz="1100"/>
          </a:p>
        </p:txBody>
      </p:sp>
      <p:sp>
        <p:nvSpPr>
          <p:cNvPr id="24" name="AutoShape 24"/>
          <p:cNvSpPr/>
          <p:nvPr/>
        </p:nvSpPr>
        <p:spPr>
          <a:xfrm>
            <a:off x="508000" y="4000500"/>
            <a:ext cx="5588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58000"/>
              </a:lnSpc>
              <a:defRPr/>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Search Keywords</a:t>
            </a: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Quick keyword search for models or data</a:t>
            </a:r>
            <a:endParaRPr lang="en-US" sz="1100"/>
          </a:p>
          <a:p>
            <a:pPr marL="0" indent="0" algn="l">
              <a:lnSpc>
                <a:spcPct val="158000"/>
              </a:lnSpc>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Make</a:t>
            </a: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Select the car brand</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8000"/>
              </a:lnSpc>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Model</a:t>
            </a: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Select the specific model</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8000"/>
              </a:lnSpc>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Year</a:t>
            </a: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Select the vehicle year</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8000"/>
              </a:lnSpc>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Trim Level</a:t>
            </a: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Select the model trim</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58000"/>
              </a:lnSpc>
            </a:pPr>
            <a:r>
              <a:rPr lang="en-US" sz="1300" b="1"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Data Display Area</a:t>
            </a:r>
            <a:r>
              <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rPr>
              <a:t> — Shows the corresponding vehicle template data</a:t>
            </a:r>
            <a:endParaRPr lang="en-US" sz="1300" b="0" i="0" u="none" strike="noStrike">
              <a:solidFill>
                <a:srgbClr val="1E293B"/>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26" name="图片 25"/>
          <p:cNvPicPr>
            <a:picLocks noChangeAspect="1"/>
          </p:cNvPicPr>
          <p:nvPr/>
        </p:nvPicPr>
        <p:blipFill>
          <a:blip r:embed="rId1"/>
          <a:stretch>
            <a:fillRect/>
          </a:stretch>
        </p:blipFill>
        <p:spPr>
          <a:xfrm>
            <a:off x="6223000" y="3282315"/>
            <a:ext cx="5962015" cy="3352800"/>
          </a:xfrm>
          <a:prstGeom prst="rect">
            <a:avLst/>
          </a:prstGeom>
        </p:spPr>
      </p:pic>
    </p:spTree>
  </p:cSld>
  <p:clrMapOvr>
    <a:masterClrMapping/>
  </p:clrMapOvr>
</p:sld>
</file>

<file path=ppt/tags/tag1.xml><?xml version="1.0" encoding="utf-8"?>
<p:tagLst xmlns:p="http://schemas.openxmlformats.org/presentationml/2006/main">
  <p:tag name="TABLE_ENDDRAG_ORIGIN_RECT" val="440*346"/>
  <p:tag name="TABLE_ENDDRAG_RECT" val="40*154*440*346"/>
</p:tagLst>
</file>

<file path=ppt/tags/tag10.xml><?xml version="1.0" encoding="utf-8"?>
<p:tagLst xmlns:p="http://schemas.openxmlformats.org/presentationml/2006/main">
  <p:tag name="KSO_WM_DIAGRAM_VIRTUALLY_FRAME" val="{&quot;height&quot;:183.8,&quot;left&quot;:40,&quot;top&quot;:110,&quot;width&quot;:685.0250118822898}"/>
</p:tagLst>
</file>

<file path=ppt/tags/tag11.xml><?xml version="1.0" encoding="utf-8"?>
<p:tagLst xmlns:p="http://schemas.openxmlformats.org/presentationml/2006/main">
  <p:tag name="KSO_WM_DIAGRAM_VIRTUALLY_FRAME" val="{&quot;height&quot;:183.8,&quot;left&quot;:40,&quot;top&quot;:110,&quot;width&quot;:685.0250118822898}"/>
</p:tagLst>
</file>

<file path=ppt/tags/tag12.xml><?xml version="1.0" encoding="utf-8"?>
<p:tagLst xmlns:p="http://schemas.openxmlformats.org/presentationml/2006/main">
  <p:tag name="KSO_WM_DIAGRAM_VIRTUALLY_FRAME" val="{&quot;height&quot;:183.8,&quot;left&quot;:40,&quot;top&quot;:110,&quot;width&quot;:685.0250118822898}"/>
</p:tagLst>
</file>

<file path=ppt/tags/tag13.xml><?xml version="1.0" encoding="utf-8"?>
<p:tagLst xmlns:p="http://schemas.openxmlformats.org/presentationml/2006/main">
  <p:tag name="KSO_WM_DIAGRAM_VIRTUALLY_FRAME" val="{&quot;height&quot;:183.8,&quot;left&quot;:40,&quot;top&quot;:110,&quot;width&quot;:685.0250118822898}"/>
</p:tagLst>
</file>

<file path=ppt/tags/tag14.xml><?xml version="1.0" encoding="utf-8"?>
<p:tagLst xmlns:p="http://schemas.openxmlformats.org/presentationml/2006/main">
  <p:tag name="KSO_WM_DIAGRAM_VIRTUALLY_FRAME" val="{&quot;height&quot;:183.8,&quot;left&quot;:40,&quot;top&quot;:110,&quot;width&quot;:685.0250118822898}"/>
</p:tagLst>
</file>

<file path=ppt/tags/tag15.xml><?xml version="1.0" encoding="utf-8"?>
<p:tagLst xmlns:p="http://schemas.openxmlformats.org/presentationml/2006/main">
  <p:tag name="KSO_WM_DIAGRAM_VIRTUALLY_FRAME" val="{&quot;height&quot;:183.8,&quot;left&quot;:40,&quot;top&quot;:110,&quot;width&quot;:685.0250118822898}"/>
</p:tagLst>
</file>

<file path=ppt/tags/tag16.xml><?xml version="1.0" encoding="utf-8"?>
<p:tagLst xmlns:p="http://schemas.openxmlformats.org/presentationml/2006/main">
  <p:tag name="KSO_WM_DIAGRAM_VIRTUALLY_FRAME" val="{&quot;height&quot;:183.8,&quot;left&quot;:40,&quot;top&quot;:110,&quot;width&quot;:685.0250118822898}"/>
</p:tagLst>
</file>

<file path=ppt/tags/tag17.xml><?xml version="1.0" encoding="utf-8"?>
<p:tagLst xmlns:p="http://schemas.openxmlformats.org/presentationml/2006/main">
  <p:tag name="KSO_WM_DIAGRAM_VIRTUALLY_FRAME" val="{&quot;height&quot;:336,&quot;left&quot;:32.45,&quot;top&quot;:110,&quot;width&quot;:887.55}"/>
</p:tagLst>
</file>

<file path=ppt/tags/tag18.xml><?xml version="1.0" encoding="utf-8"?>
<p:tagLst xmlns:p="http://schemas.openxmlformats.org/presentationml/2006/main">
  <p:tag name="KSO_WM_DIAGRAM_VIRTUALLY_FRAME" val="{&quot;height&quot;:336,&quot;left&quot;:32.45,&quot;top&quot;:110,&quot;width&quot;:887.55}"/>
</p:tagLst>
</file>

<file path=ppt/tags/tag19.xml><?xml version="1.0" encoding="utf-8"?>
<p:tagLst xmlns:p="http://schemas.openxmlformats.org/presentationml/2006/main">
  <p:tag name="KSO_WM_DIAGRAM_VIRTUALLY_FRAME" val="{&quot;height&quot;:336,&quot;left&quot;:32.45,&quot;top&quot;:110,&quot;width&quot;:887.55}"/>
</p:tagLst>
</file>

<file path=ppt/tags/tag2.xml><?xml version="1.0" encoding="utf-8"?>
<p:tagLst xmlns:p="http://schemas.openxmlformats.org/presentationml/2006/main">
  <p:tag name="KSO_WM_DIAGRAM_VIRTUALLY_FRAME" val="{&quot;height&quot;:183.8,&quot;left&quot;:40,&quot;top&quot;:110,&quot;width&quot;:685.0250118822898}"/>
</p:tagLst>
</file>

<file path=ppt/tags/tag20.xml><?xml version="1.0" encoding="utf-8"?>
<p:tagLst xmlns:p="http://schemas.openxmlformats.org/presentationml/2006/main">
  <p:tag name="KSO_WM_DIAGRAM_VIRTUALLY_FRAME" val="{&quot;height&quot;:175,&quot;left&quot;:40,&quot;top&quot;:110,&quot;width&quot;:880}"/>
</p:tagLst>
</file>

<file path=ppt/tags/tag21.xml><?xml version="1.0" encoding="utf-8"?>
<p:tagLst xmlns:p="http://schemas.openxmlformats.org/presentationml/2006/main">
  <p:tag name="KSO_WM_DIAGRAM_VIRTUALLY_FRAME" val="{&quot;height&quot;:336,&quot;left&quot;:32.45,&quot;top&quot;:110,&quot;width&quot;:887.55}"/>
</p:tagLst>
</file>

<file path=ppt/tags/tag22.xml><?xml version="1.0" encoding="utf-8"?>
<p:tagLst xmlns:p="http://schemas.openxmlformats.org/presentationml/2006/main">
  <p:tag name="KSO_WM_DIAGRAM_VIRTUALLY_FRAME" val="{&quot;height&quot;:336,&quot;left&quot;:32.45,&quot;top&quot;:110,&quot;width&quot;:887.55}"/>
</p:tagLst>
</file>

<file path=ppt/tags/tag23.xml><?xml version="1.0" encoding="utf-8"?>
<p:tagLst xmlns:p="http://schemas.openxmlformats.org/presentationml/2006/main">
  <p:tag name="KSO_WM_DIAGRAM_VIRTUALLY_FRAME" val="{&quot;height&quot;:336,&quot;left&quot;:32.45,&quot;top&quot;:110,&quot;width&quot;:887.55}"/>
</p:tagLst>
</file>

<file path=ppt/tags/tag24.xml><?xml version="1.0" encoding="utf-8"?>
<p:tagLst xmlns:p="http://schemas.openxmlformats.org/presentationml/2006/main">
  <p:tag name="KSO_WM_DIAGRAM_VIRTUALLY_FRAME" val="{&quot;height&quot;:175,&quot;left&quot;:40,&quot;top&quot;:110,&quot;width&quot;:880}"/>
</p:tagLst>
</file>

<file path=ppt/tags/tag25.xml><?xml version="1.0" encoding="utf-8"?>
<p:tagLst xmlns:p="http://schemas.openxmlformats.org/presentationml/2006/main">
  <p:tag name="KSO_WM_DIAGRAM_VIRTUALLY_FRAME" val="{&quot;height&quot;:336,&quot;left&quot;:32.45,&quot;top&quot;:110,&quot;width&quot;:887.55}"/>
</p:tagLst>
</file>

<file path=ppt/tags/tag26.xml><?xml version="1.0" encoding="utf-8"?>
<p:tagLst xmlns:p="http://schemas.openxmlformats.org/presentationml/2006/main">
  <p:tag name="KSO_WM_DIAGRAM_VIRTUALLY_FRAME" val="{&quot;height&quot;:336,&quot;left&quot;:32.45,&quot;top&quot;:110,&quot;width&quot;:887.55}"/>
</p:tagLst>
</file>

<file path=ppt/tags/tag27.xml><?xml version="1.0" encoding="utf-8"?>
<p:tagLst xmlns:p="http://schemas.openxmlformats.org/presentationml/2006/main">
  <p:tag name="KSO_WM_DIAGRAM_VIRTUALLY_FRAME" val="{&quot;height&quot;:336,&quot;left&quot;:32.45,&quot;top&quot;:110,&quot;width&quot;:887.55}"/>
</p:tagLst>
</file>

<file path=ppt/tags/tag28.xml><?xml version="1.0" encoding="utf-8"?>
<p:tagLst xmlns:p="http://schemas.openxmlformats.org/presentationml/2006/main">
  <p:tag name="KSO_WM_DIAGRAM_VIRTUALLY_FRAME" val="{&quot;height&quot;:175,&quot;left&quot;:40,&quot;top&quot;:110,&quot;width&quot;:880}"/>
</p:tagLst>
</file>

<file path=ppt/tags/tag29.xml><?xml version="1.0" encoding="utf-8"?>
<p:tagLst xmlns:p="http://schemas.openxmlformats.org/presentationml/2006/main">
  <p:tag name="KSO_WM_DIAGRAM_VIRTUALLY_FRAME" val="{&quot;height&quot;:336,&quot;left&quot;:32.45,&quot;top&quot;:110,&quot;width&quot;:887.55}"/>
</p:tagLst>
</file>

<file path=ppt/tags/tag3.xml><?xml version="1.0" encoding="utf-8"?>
<p:tagLst xmlns:p="http://schemas.openxmlformats.org/presentationml/2006/main">
  <p:tag name="KSO_WM_DIAGRAM_VIRTUALLY_FRAME" val="{&quot;height&quot;:183.8,&quot;left&quot;:40,&quot;top&quot;:110,&quot;width&quot;:685.0250118822898}"/>
</p:tagLst>
</file>

<file path=ppt/tags/tag30.xml><?xml version="1.0" encoding="utf-8"?>
<p:tagLst xmlns:p="http://schemas.openxmlformats.org/presentationml/2006/main">
  <p:tag name="KSO_WM_DIAGRAM_VIRTUALLY_FRAME" val="{&quot;height&quot;:336,&quot;left&quot;:32.45,&quot;top&quot;:110,&quot;width&quot;:887.55}"/>
</p:tagLst>
</file>

<file path=ppt/tags/tag31.xml><?xml version="1.0" encoding="utf-8"?>
<p:tagLst xmlns:p="http://schemas.openxmlformats.org/presentationml/2006/main">
  <p:tag name="KSO_WM_DIAGRAM_VIRTUALLY_FRAME" val="{&quot;height&quot;:336,&quot;left&quot;:32.45,&quot;top&quot;:110,&quot;width&quot;:887.55}"/>
</p:tagLst>
</file>

<file path=ppt/tags/tag32.xml><?xml version="1.0" encoding="utf-8"?>
<p:tagLst xmlns:p="http://schemas.openxmlformats.org/presentationml/2006/main">
  <p:tag name="KSO_WM_DIAGRAM_VIRTUALLY_FRAME" val="{&quot;height&quot;:175,&quot;left&quot;:40,&quot;top&quot;:110,&quot;width&quot;:880}"/>
</p:tagLst>
</file>

<file path=ppt/tags/tag33.xml><?xml version="1.0" encoding="utf-8"?>
<p:tagLst xmlns:p="http://schemas.openxmlformats.org/presentationml/2006/main">
  <p:tag name="KSO_WM_DIAGRAM_VIRTUALLY_FRAME" val="{&quot;height&quot;:336,&quot;left&quot;:32.45,&quot;top&quot;:110,&quot;width&quot;:887.55}"/>
</p:tagLst>
</file>

<file path=ppt/tags/tag34.xml><?xml version="1.0" encoding="utf-8"?>
<p:tagLst xmlns:p="http://schemas.openxmlformats.org/presentationml/2006/main">
  <p:tag name="KSO_WM_DIAGRAM_VIRTUALLY_FRAME" val="{&quot;height&quot;:336,&quot;left&quot;:32.45,&quot;top&quot;:110,&quot;width&quot;:887.55}"/>
</p:tagLst>
</file>

<file path=ppt/tags/tag35.xml><?xml version="1.0" encoding="utf-8"?>
<p:tagLst xmlns:p="http://schemas.openxmlformats.org/presentationml/2006/main">
  <p:tag name="KSO_WM_DIAGRAM_VIRTUALLY_FRAME" val="{&quot;height&quot;:336,&quot;left&quot;:32.45,&quot;top&quot;:110,&quot;width&quot;:887.55}"/>
</p:tagLst>
</file>

<file path=ppt/tags/tag36.xml><?xml version="1.0" encoding="utf-8"?>
<p:tagLst xmlns:p="http://schemas.openxmlformats.org/presentationml/2006/main">
  <p:tag name="KSO_WM_DIAGRAM_VIRTUALLY_FRAME" val="{&quot;height&quot;:455,&quot;left&quot;:40,&quot;top&quot;:65,&quot;width&quot;:740}"/>
</p:tagLst>
</file>

<file path=ppt/tags/tag37.xml><?xml version="1.0" encoding="utf-8"?>
<p:tagLst xmlns:p="http://schemas.openxmlformats.org/presentationml/2006/main">
  <p:tag name="KSO_WM_DIAGRAM_VIRTUALLY_FRAME" val="{&quot;height&quot;:455,&quot;left&quot;:40,&quot;top&quot;:65,&quot;width&quot;:740}"/>
</p:tagLst>
</file>

<file path=ppt/tags/tag38.xml><?xml version="1.0" encoding="utf-8"?>
<p:tagLst xmlns:p="http://schemas.openxmlformats.org/presentationml/2006/main">
  <p:tag name="KSO_WM_DIAGRAM_VIRTUALLY_FRAME" val="{&quot;height&quot;:455,&quot;left&quot;:40,&quot;top&quot;:65,&quot;width&quot;:740}"/>
</p:tagLst>
</file>

<file path=ppt/tags/tag39.xml><?xml version="1.0" encoding="utf-8"?>
<p:tagLst xmlns:p="http://schemas.openxmlformats.org/presentationml/2006/main">
  <p:tag name="KSO_WM_DIAGRAM_VIRTUALLY_FRAME" val="{&quot;height&quot;:455,&quot;left&quot;:40,&quot;top&quot;:65,&quot;width&quot;:740}"/>
</p:tagLst>
</file>

<file path=ppt/tags/tag4.xml><?xml version="1.0" encoding="utf-8"?>
<p:tagLst xmlns:p="http://schemas.openxmlformats.org/presentationml/2006/main">
  <p:tag name="KSO_WM_DIAGRAM_VIRTUALLY_FRAME" val="{&quot;height&quot;:183.8,&quot;left&quot;:40,&quot;top&quot;:110,&quot;width&quot;:685.0250118822898}"/>
</p:tagLst>
</file>

<file path=ppt/tags/tag40.xml><?xml version="1.0" encoding="utf-8"?>
<p:tagLst xmlns:p="http://schemas.openxmlformats.org/presentationml/2006/main">
  <p:tag name="KSO_WM_DIAGRAM_VIRTUALLY_FRAME" val="{&quot;height&quot;:455,&quot;left&quot;:40,&quot;top&quot;:65,&quot;width&quot;:740}"/>
</p:tagLst>
</file>

<file path=ppt/tags/tag41.xml><?xml version="1.0" encoding="utf-8"?>
<p:tagLst xmlns:p="http://schemas.openxmlformats.org/presentationml/2006/main">
  <p:tag name="KSO_WM_DIAGRAM_VIRTUALLY_FRAME" val="{&quot;height&quot;:455,&quot;left&quot;:40,&quot;top&quot;:65,&quot;width&quot;:740}"/>
</p:tagLst>
</file>

<file path=ppt/tags/tag42.xml><?xml version="1.0" encoding="utf-8"?>
<p:tagLst xmlns:p="http://schemas.openxmlformats.org/presentationml/2006/main">
  <p:tag name="KSO_WM_DIAGRAM_VIRTUALLY_FRAME" val="{&quot;height&quot;:455,&quot;left&quot;:40,&quot;top&quot;:65,&quot;width&quot;:740}"/>
</p:tagLst>
</file>

<file path=ppt/tags/tag43.xml><?xml version="1.0" encoding="utf-8"?>
<p:tagLst xmlns:p="http://schemas.openxmlformats.org/presentationml/2006/main">
  <p:tag name="KSO_WM_DIAGRAM_VIRTUALLY_FRAME" val="{&quot;height&quot;:455,&quot;left&quot;:40,&quot;top&quot;:65,&quot;width&quot;:740}"/>
</p:tagLst>
</file>

<file path=ppt/tags/tag44.xml><?xml version="1.0" encoding="utf-8"?>
<p:tagLst xmlns:p="http://schemas.openxmlformats.org/presentationml/2006/main">
  <p:tag name="KSO_WM_DIAGRAM_VIRTUALLY_FRAME" val="{&quot;height&quot;:455,&quot;left&quot;:40,&quot;top&quot;:65,&quot;width&quot;:740}"/>
</p:tagLst>
</file>

<file path=ppt/tags/tag45.xml><?xml version="1.0" encoding="utf-8"?>
<p:tagLst xmlns:p="http://schemas.openxmlformats.org/presentationml/2006/main">
  <p:tag name="KSO_WM_DIAGRAM_VIRTUALLY_FRAME" val="{&quot;height&quot;:455,&quot;left&quot;:40,&quot;top&quot;:65,&quot;width&quot;:740}"/>
</p:tagLst>
</file>

<file path=ppt/tags/tag46.xml><?xml version="1.0" encoding="utf-8"?>
<p:tagLst xmlns:p="http://schemas.openxmlformats.org/presentationml/2006/main">
  <p:tag name="KSO_WM_DIAGRAM_VIRTUALLY_FRAME" val="{&quot;height&quot;:455,&quot;left&quot;:40,&quot;top&quot;:65,&quot;width&quot;:740}"/>
</p:tagLst>
</file>

<file path=ppt/tags/tag47.xml><?xml version="1.0" encoding="utf-8"?>
<p:tagLst xmlns:p="http://schemas.openxmlformats.org/presentationml/2006/main">
  <p:tag name="KSO_WM_DIAGRAM_VIRTUALLY_FRAME" val="{&quot;height&quot;:455,&quot;left&quot;:40,&quot;top&quot;:65,&quot;width&quot;:740}"/>
</p:tagLst>
</file>

<file path=ppt/tags/tag48.xml><?xml version="1.0" encoding="utf-8"?>
<p:tagLst xmlns:p="http://schemas.openxmlformats.org/presentationml/2006/main">
  <p:tag name="KSO_WM_DIAGRAM_VIRTUALLY_FRAME" val="{&quot;height&quot;:455,&quot;left&quot;:40,&quot;top&quot;:65,&quot;width&quot;:740}"/>
</p:tagLst>
</file>

<file path=ppt/tags/tag49.xml><?xml version="1.0" encoding="utf-8"?>
<p:tagLst xmlns:p="http://schemas.openxmlformats.org/presentationml/2006/main">
  <p:tag name="KSO_WM_DIAGRAM_VIRTUALLY_FRAME" val="{&quot;height&quot;:455,&quot;left&quot;:40,&quot;top&quot;:65,&quot;width&quot;:740}"/>
</p:tagLst>
</file>

<file path=ppt/tags/tag5.xml><?xml version="1.0" encoding="utf-8"?>
<p:tagLst xmlns:p="http://schemas.openxmlformats.org/presentationml/2006/main">
  <p:tag name="KSO_WM_DIAGRAM_VIRTUALLY_FRAME" val="{&quot;height&quot;:183.8,&quot;left&quot;:40,&quot;top&quot;:110,&quot;width&quot;:685.0250118822898}"/>
</p:tagLst>
</file>

<file path=ppt/tags/tag50.xml><?xml version="1.0" encoding="utf-8"?>
<p:tagLst xmlns:p="http://schemas.openxmlformats.org/presentationml/2006/main">
  <p:tag name="KSO_WM_DIAGRAM_VIRTUALLY_FRAME" val="{&quot;height&quot;:490,&quot;left&quot;:0,&quot;top&quot;:50,&quot;width&quot;:920}"/>
</p:tagLst>
</file>

<file path=ppt/tags/tag51.xml><?xml version="1.0" encoding="utf-8"?>
<p:tagLst xmlns:p="http://schemas.openxmlformats.org/presentationml/2006/main">
  <p:tag name="KSO_WM_DIAGRAM_VIRTUALLY_FRAME" val="{&quot;height&quot;:490,&quot;left&quot;:0,&quot;top&quot;:50,&quot;width&quot;:920}"/>
</p:tagLst>
</file>

<file path=ppt/tags/tag52.xml><?xml version="1.0" encoding="utf-8"?>
<p:tagLst xmlns:p="http://schemas.openxmlformats.org/presentationml/2006/main">
  <p:tag name="KSO_WM_DIAGRAM_VIRTUALLY_FRAME" val="{&quot;height&quot;:490,&quot;left&quot;:0,&quot;top&quot;:50,&quot;width&quot;:920}"/>
</p:tagLst>
</file>

<file path=ppt/tags/tag53.xml><?xml version="1.0" encoding="utf-8"?>
<p:tagLst xmlns:p="http://schemas.openxmlformats.org/presentationml/2006/main">
  <p:tag name="KSO_WM_DIAGRAM_VIRTUALLY_FRAME" val="{&quot;height&quot;:490,&quot;left&quot;:0,&quot;top&quot;:50,&quot;width&quot;:920}"/>
</p:tagLst>
</file>

<file path=ppt/tags/tag54.xml><?xml version="1.0" encoding="utf-8"?>
<p:tagLst xmlns:p="http://schemas.openxmlformats.org/presentationml/2006/main">
  <p:tag name="KSO_WM_DIAGRAM_VIRTUALLY_FRAME" val="{&quot;height&quot;:455,&quot;left&quot;:40,&quot;top&quot;:65,&quot;width&quot;:880}"/>
</p:tagLst>
</file>

<file path=ppt/tags/tag55.xml><?xml version="1.0" encoding="utf-8"?>
<p:tagLst xmlns:p="http://schemas.openxmlformats.org/presentationml/2006/main">
  <p:tag name="KSO_WM_DIAGRAM_VIRTUALLY_FRAME" val="{&quot;height&quot;:455,&quot;left&quot;:40,&quot;top&quot;:65,&quot;width&quot;:880}"/>
</p:tagLst>
</file>

<file path=ppt/tags/tag56.xml><?xml version="1.0" encoding="utf-8"?>
<p:tagLst xmlns:p="http://schemas.openxmlformats.org/presentationml/2006/main">
  <p:tag name="KSO_WM_DIAGRAM_VIRTUALLY_FRAME" val="{&quot;height&quot;:455,&quot;left&quot;:40,&quot;top&quot;:65,&quot;width&quot;:880}"/>
</p:tagLst>
</file>

<file path=ppt/tags/tag57.xml><?xml version="1.0" encoding="utf-8"?>
<p:tagLst xmlns:p="http://schemas.openxmlformats.org/presentationml/2006/main">
  <p:tag name="KSO_WM_DIAGRAM_VIRTUALLY_FRAME" val="{&quot;height&quot;:455,&quot;left&quot;:40,&quot;top&quot;:65,&quot;width&quot;:880}"/>
</p:tagLst>
</file>

<file path=ppt/tags/tag58.xml><?xml version="1.0" encoding="utf-8"?>
<p:tagLst xmlns:p="http://schemas.openxmlformats.org/presentationml/2006/main">
  <p:tag name="KSO_WM_DIAGRAM_VIRTUALLY_FRAME" val="{&quot;height&quot;:455,&quot;left&quot;:40,&quot;top&quot;:65,&quot;width&quot;:880}"/>
</p:tagLst>
</file>

<file path=ppt/tags/tag59.xml><?xml version="1.0" encoding="utf-8"?>
<p:tagLst xmlns:p="http://schemas.openxmlformats.org/presentationml/2006/main">
  <p:tag name="KSO_WM_DIAGRAM_VIRTUALLY_FRAME" val="{&quot;height&quot;:455,&quot;left&quot;:40,&quot;top&quot;:65,&quot;width&quot;:880}"/>
</p:tagLst>
</file>

<file path=ppt/tags/tag6.xml><?xml version="1.0" encoding="utf-8"?>
<p:tagLst xmlns:p="http://schemas.openxmlformats.org/presentationml/2006/main">
  <p:tag name="KSO_WM_DIAGRAM_VIRTUALLY_FRAME" val="{&quot;height&quot;:183.8,&quot;left&quot;:40,&quot;top&quot;:110,&quot;width&quot;:685.0250118822898}"/>
</p:tagLst>
</file>

<file path=ppt/tags/tag60.xml><?xml version="1.0" encoding="utf-8"?>
<p:tagLst xmlns:p="http://schemas.openxmlformats.org/presentationml/2006/main">
  <p:tag name="KSO_WM_DIAGRAM_VIRTUALLY_FRAME" val="{&quot;height&quot;:455,&quot;left&quot;:40,&quot;top&quot;:65,&quot;width&quot;:880}"/>
</p:tagLst>
</file>

<file path=ppt/tags/tag61.xml><?xml version="1.0" encoding="utf-8"?>
<p:tagLst xmlns:p="http://schemas.openxmlformats.org/presentationml/2006/main">
  <p:tag name="KSO_WM_DIAGRAM_VIRTUALLY_FRAME" val="{&quot;height&quot;:455,&quot;left&quot;:40,&quot;top&quot;:65,&quot;width&quot;:880}"/>
</p:tagLst>
</file>

<file path=ppt/tags/tag62.xml><?xml version="1.0" encoding="utf-8"?>
<p:tagLst xmlns:p="http://schemas.openxmlformats.org/presentationml/2006/main">
  <p:tag name="KSO_WM_DIAGRAM_VIRTUALLY_FRAME" val="{&quot;height&quot;:455,&quot;left&quot;:40,&quot;top&quot;:65,&quot;width&quot;:880}"/>
</p:tagLst>
</file>

<file path=ppt/tags/tag63.xml><?xml version="1.0" encoding="utf-8"?>
<p:tagLst xmlns:p="http://schemas.openxmlformats.org/presentationml/2006/main">
  <p:tag name="KSO_WM_DIAGRAM_VIRTUALLY_FRAME" val="{&quot;height&quot;:455,&quot;left&quot;:40,&quot;top&quot;:65,&quot;width&quot;:880}"/>
</p:tagLst>
</file>

<file path=ppt/tags/tag64.xml><?xml version="1.0" encoding="utf-8"?>
<p:tagLst xmlns:p="http://schemas.openxmlformats.org/presentationml/2006/main">
  <p:tag name="KSO_WM_DIAGRAM_VIRTUALLY_FRAME" val="{&quot;height&quot;:455,&quot;left&quot;:40,&quot;top&quot;:65,&quot;width&quot;:880}"/>
</p:tagLst>
</file>

<file path=ppt/tags/tag65.xml><?xml version="1.0" encoding="utf-8"?>
<p:tagLst xmlns:p="http://schemas.openxmlformats.org/presentationml/2006/main">
  <p:tag name="KSO_WM_DIAGRAM_VIRTUALLY_FRAME" val="{&quot;height&quot;:455,&quot;left&quot;:40,&quot;top&quot;:65,&quot;width&quot;:880}"/>
</p:tagLst>
</file>

<file path=ppt/tags/tag66.xml><?xml version="1.0" encoding="utf-8"?>
<p:tagLst xmlns:p="http://schemas.openxmlformats.org/presentationml/2006/main">
  <p:tag name="KSO_WM_DIAGRAM_VIRTUALLY_FRAME" val="{&quot;height&quot;:455,&quot;left&quot;:40,&quot;top&quot;:65,&quot;width&quot;:880}"/>
</p:tagLst>
</file>

<file path=ppt/tags/tag67.xml><?xml version="1.0" encoding="utf-8"?>
<p:tagLst xmlns:p="http://schemas.openxmlformats.org/presentationml/2006/main">
  <p:tag name="KSO_WM_DIAGRAM_VIRTUALLY_FRAME" val="{&quot;height&quot;:455,&quot;left&quot;:40,&quot;top&quot;:65,&quot;width&quot;:880}"/>
</p:tagLst>
</file>

<file path=ppt/tags/tag68.xml><?xml version="1.0" encoding="utf-8"?>
<p:tagLst xmlns:p="http://schemas.openxmlformats.org/presentationml/2006/main">
  <p:tag name="KSO_WM_DIAGRAM_VIRTUALLY_FRAME" val="{&quot;height&quot;:455,&quot;left&quot;:40,&quot;top&quot;:65,&quot;width&quot;:880}"/>
</p:tagLst>
</file>

<file path=ppt/tags/tag69.xml><?xml version="1.0" encoding="utf-8"?>
<p:tagLst xmlns:p="http://schemas.openxmlformats.org/presentationml/2006/main">
  <p:tag name="KSO_WM_DIAGRAM_VIRTUALLY_FRAME" val="{&quot;height&quot;:490,&quot;left&quot;:0,&quot;top&quot;:50,&quot;width&quot;:920}"/>
</p:tagLst>
</file>

<file path=ppt/tags/tag7.xml><?xml version="1.0" encoding="utf-8"?>
<p:tagLst xmlns:p="http://schemas.openxmlformats.org/presentationml/2006/main">
  <p:tag name="KSO_WM_DIAGRAM_VIRTUALLY_FRAME" val="{&quot;height&quot;:183.8,&quot;left&quot;:40,&quot;top&quot;:110,&quot;width&quot;:685.0250118822898}"/>
</p:tagLst>
</file>

<file path=ppt/tags/tag70.xml><?xml version="1.0" encoding="utf-8"?>
<p:tagLst xmlns:p="http://schemas.openxmlformats.org/presentationml/2006/main">
  <p:tag name="KSO_WM_DIAGRAM_VIRTUALLY_FRAME" val="{&quot;height&quot;:490,&quot;left&quot;:0,&quot;top&quot;:50,&quot;width&quot;:920}"/>
</p:tagLst>
</file>

<file path=ppt/tags/tag71.xml><?xml version="1.0" encoding="utf-8"?>
<p:tagLst xmlns:p="http://schemas.openxmlformats.org/presentationml/2006/main">
  <p:tag name="KSO_WM_DIAGRAM_VIRTUALLY_FRAME" val="{&quot;height&quot;:490,&quot;left&quot;:0,&quot;top&quot;:50,&quot;width&quot;:920}"/>
</p:tagLst>
</file>

<file path=ppt/tags/tag72.xml><?xml version="1.0" encoding="utf-8"?>
<p:tagLst xmlns:p="http://schemas.openxmlformats.org/presentationml/2006/main">
  <p:tag name="KSO_WM_DIAGRAM_VIRTUALLY_FRAME" val="{&quot;height&quot;:490,&quot;left&quot;:0,&quot;top&quot;:50,&quot;width&quot;:920}"/>
</p:tagLst>
</file>

<file path=ppt/tags/tag73.xml><?xml version="1.0" encoding="utf-8"?>
<p:tagLst xmlns:p="http://schemas.openxmlformats.org/presentationml/2006/main">
  <p:tag name="KSO_WM_DIAGRAM_VIRTUALLY_FRAME" val="{&quot;height&quot;:455,&quot;left&quot;:40,&quot;top&quot;:65,&quot;width&quot;:880}"/>
</p:tagLst>
</file>

<file path=ppt/tags/tag74.xml><?xml version="1.0" encoding="utf-8"?>
<p:tagLst xmlns:p="http://schemas.openxmlformats.org/presentationml/2006/main">
  <p:tag name="KSO_WM_DIAGRAM_VIRTUALLY_FRAME" val="{&quot;height&quot;:455,&quot;left&quot;:40,&quot;top&quot;:65,&quot;width&quot;:880}"/>
</p:tagLst>
</file>

<file path=ppt/tags/tag75.xml><?xml version="1.0" encoding="utf-8"?>
<p:tagLst xmlns:p="http://schemas.openxmlformats.org/presentationml/2006/main">
  <p:tag name="KSO_WM_DIAGRAM_VIRTUALLY_FRAME" val="{&quot;height&quot;:455,&quot;left&quot;:40,&quot;top&quot;:65,&quot;width&quot;:880}"/>
</p:tagLst>
</file>

<file path=ppt/tags/tag76.xml><?xml version="1.0" encoding="utf-8"?>
<p:tagLst xmlns:p="http://schemas.openxmlformats.org/presentationml/2006/main">
  <p:tag name="KSO_WM_DIAGRAM_VIRTUALLY_FRAME" val="{&quot;height&quot;:455,&quot;left&quot;:40,&quot;top&quot;:65,&quot;width&quot;:880}"/>
</p:tagLst>
</file>

<file path=ppt/tags/tag77.xml><?xml version="1.0" encoding="utf-8"?>
<p:tagLst xmlns:p="http://schemas.openxmlformats.org/presentationml/2006/main">
  <p:tag name="KSO_WM_DIAGRAM_VIRTUALLY_FRAME" val="{&quot;height&quot;:455,&quot;left&quot;:40,&quot;top&quot;:65,&quot;width&quot;:880}"/>
</p:tagLst>
</file>

<file path=ppt/tags/tag78.xml><?xml version="1.0" encoding="utf-8"?>
<p:tagLst xmlns:p="http://schemas.openxmlformats.org/presentationml/2006/main">
  <p:tag name="KSO_WM_DIAGRAM_VIRTUALLY_FRAME" val="{&quot;height&quot;:455,&quot;left&quot;:40,&quot;top&quot;:65,&quot;width&quot;:880}"/>
</p:tagLst>
</file>

<file path=ppt/tags/tag79.xml><?xml version="1.0" encoding="utf-8"?>
<p:tagLst xmlns:p="http://schemas.openxmlformats.org/presentationml/2006/main">
  <p:tag name="KSO_WM_DIAGRAM_VIRTUALLY_FRAME" val="{&quot;height&quot;:455,&quot;left&quot;:40,&quot;top&quot;:65,&quot;width&quot;:880}"/>
</p:tagLst>
</file>

<file path=ppt/tags/tag8.xml><?xml version="1.0" encoding="utf-8"?>
<p:tagLst xmlns:p="http://schemas.openxmlformats.org/presentationml/2006/main">
  <p:tag name="KSO_WM_DIAGRAM_VIRTUALLY_FRAME" val="{&quot;height&quot;:183.8,&quot;left&quot;:40,&quot;top&quot;:110,&quot;width&quot;:685.0250118822898}"/>
</p:tagLst>
</file>

<file path=ppt/tags/tag80.xml><?xml version="1.0" encoding="utf-8"?>
<p:tagLst xmlns:p="http://schemas.openxmlformats.org/presentationml/2006/main">
  <p:tag name="KSO_WM_DIAGRAM_VIRTUALLY_FRAME" val="{&quot;height&quot;:455,&quot;left&quot;:40,&quot;top&quot;:65,&quot;width&quot;:880}"/>
</p:tagLst>
</file>

<file path=ppt/tags/tag81.xml><?xml version="1.0" encoding="utf-8"?>
<p:tagLst xmlns:p="http://schemas.openxmlformats.org/presentationml/2006/main">
  <p:tag name="KSO_WM_DIAGRAM_VIRTUALLY_FRAME" val="{&quot;height&quot;:455,&quot;left&quot;:40,&quot;top&quot;:65,&quot;width&quot;:880}"/>
</p:tagLst>
</file>

<file path=ppt/tags/tag82.xml><?xml version="1.0" encoding="utf-8"?>
<p:tagLst xmlns:p="http://schemas.openxmlformats.org/presentationml/2006/main">
  <p:tag name="KSO_WM_DIAGRAM_VIRTUALLY_FRAME" val="{&quot;height&quot;:455,&quot;left&quot;:40,&quot;top&quot;:65,&quot;width&quot;:880}"/>
</p:tagLst>
</file>

<file path=ppt/tags/tag83.xml><?xml version="1.0" encoding="utf-8"?>
<p:tagLst xmlns:p="http://schemas.openxmlformats.org/presentationml/2006/main">
  <p:tag name="KSO_WM_DIAGRAM_VIRTUALLY_FRAME" val="{&quot;height&quot;:455,&quot;left&quot;:40,&quot;top&quot;:65,&quot;width&quot;:880}"/>
</p:tagLst>
</file>

<file path=ppt/tags/tag84.xml><?xml version="1.0" encoding="utf-8"?>
<p:tagLst xmlns:p="http://schemas.openxmlformats.org/presentationml/2006/main">
  <p:tag name="KSO_WM_DIAGRAM_VIRTUALLY_FRAME" val="{&quot;height&quot;:455,&quot;left&quot;:40,&quot;top&quot;:65,&quot;width&quot;:880}"/>
</p:tagLst>
</file>

<file path=ppt/tags/tag85.xml><?xml version="1.0" encoding="utf-8"?>
<p:tagLst xmlns:p="http://schemas.openxmlformats.org/presentationml/2006/main">
  <p:tag name="KSO_WM_DIAGRAM_VIRTUALLY_FRAME" val="{&quot;height&quot;:455,&quot;left&quot;:40,&quot;top&quot;:65,&quot;width&quot;:880}"/>
</p:tagLst>
</file>

<file path=ppt/tags/tag86.xml><?xml version="1.0" encoding="utf-8"?>
<p:tagLst xmlns:p="http://schemas.openxmlformats.org/presentationml/2006/main">
  <p:tag name="TABLE_ENDDRAG_ORIGIN_RECT" val="280*218"/>
  <p:tag name="TABLE_ENDDRAG_RECT" val="9*265*280*218"/>
</p:tagLst>
</file>

<file path=ppt/tags/tag9.xml><?xml version="1.0" encoding="utf-8"?>
<p:tagLst xmlns:p="http://schemas.openxmlformats.org/presentationml/2006/main">
  <p:tag name="KSO_WM_DIAGRAM_VIRTUALLY_FRAME" val="{&quot;height&quot;:183.8,&quot;left&quot;:40,&quot;top&quot;:110,&quot;width&quot;:685.0250118822898}"/>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19959</Words>
  <Application>WPS 演示</Application>
  <PresentationFormat/>
  <Paragraphs>751</Paragraphs>
  <Slides>36</Slides>
  <Notes>0</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36</vt:i4>
      </vt:variant>
    </vt:vector>
  </HeadingPairs>
  <TitlesOfParts>
    <vt:vector size="45" baseType="lpstr">
      <vt:lpstr>Arial</vt:lpstr>
      <vt:lpstr>宋体</vt:lpstr>
      <vt:lpstr>Wingdings</vt:lpstr>
      <vt:lpstr>Arial</vt:lpstr>
      <vt:lpstr>Noto Sans SC</vt:lpstr>
      <vt:lpstr>微软雅黑</vt:lpstr>
      <vt:lpstr>Arial Unicode MS</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Remember。</cp:lastModifiedBy>
  <cp:revision>7</cp:revision>
  <dcterms:created xsi:type="dcterms:W3CDTF">2026-09-09T10:24:00Z</dcterms:created>
  <dcterms:modified xsi:type="dcterms:W3CDTF">2026-09-15T10:26:08Z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5030767078EB4419994D1989DE6E380C_13</vt:lpwstr>
  </property>
</Properties>
</file>